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8"/>
  </p:notesMasterIdLst>
  <p:sldIdLst>
    <p:sldId id="258" r:id="rId4"/>
    <p:sldId id="257" r:id="rId5"/>
    <p:sldId id="260" r:id="rId6"/>
    <p:sldId id="261" r:id="rId7"/>
    <p:sldId id="262" r:id="rId9"/>
    <p:sldId id="264" r:id="rId10"/>
    <p:sldId id="278" r:id="rId11"/>
    <p:sldId id="265" r:id="rId12"/>
    <p:sldId id="263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7" r:id="rId24"/>
    <p:sldId id="306" r:id="rId25"/>
    <p:sldId id="282" r:id="rId26"/>
    <p:sldId id="279" r:id="rId27"/>
    <p:sldId id="291" r:id="rId28"/>
    <p:sldId id="289" r:id="rId29"/>
    <p:sldId id="290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4F4FB"/>
    <a:srgbClr val="FFFFFF"/>
    <a:srgbClr val="77A051"/>
    <a:srgbClr val="A07893"/>
    <a:srgbClr val="6A5D62"/>
    <a:srgbClr val="FFC000"/>
    <a:srgbClr val="FF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116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image" Target="../media/image3.png"/><Relationship Id="rId6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tags" Target="../tags/tag7.xml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png"/><Relationship Id="rId4" Type="http://schemas.openxmlformats.org/officeDocument/2006/relationships/tags" Target="../tags/tag16.xm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tags" Target="../tags/tag24.xml"/><Relationship Id="rId3" Type="http://schemas.openxmlformats.org/officeDocument/2006/relationships/image" Target="../media/image1.jpe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image" Target="../media/image3.png"/><Relationship Id="rId4" Type="http://schemas.openxmlformats.org/officeDocument/2006/relationships/tags" Target="../tags/tag26.xml"/><Relationship Id="rId3" Type="http://schemas.openxmlformats.org/officeDocument/2006/relationships/image" Target="../media/image2.png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image" Target="../media/image3.png"/><Relationship Id="rId5" Type="http://schemas.openxmlformats.org/officeDocument/2006/relationships/tags" Target="../tags/tag33.xml"/><Relationship Id="rId4" Type="http://schemas.openxmlformats.org/officeDocument/2006/relationships/image" Target="../media/image2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image" Target="../media/image3.png"/><Relationship Id="rId5" Type="http://schemas.openxmlformats.org/officeDocument/2006/relationships/tags" Target="../tags/tag41.xml"/><Relationship Id="rId4" Type="http://schemas.openxmlformats.org/officeDocument/2006/relationships/image" Target="../media/image2.png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image" Target="../media/image3.png"/><Relationship Id="rId5" Type="http://schemas.openxmlformats.org/officeDocument/2006/relationships/tags" Target="../tags/tag50.xml"/><Relationship Id="rId4" Type="http://schemas.openxmlformats.org/officeDocument/2006/relationships/image" Target="../media/image2.png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image" Target="../media/image3.png"/><Relationship Id="rId5" Type="http://schemas.openxmlformats.org/officeDocument/2006/relationships/tags" Target="../tags/tag59.xml"/><Relationship Id="rId4" Type="http://schemas.openxmlformats.org/officeDocument/2006/relationships/image" Target="../media/image2.png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image" Target="../media/image3.png"/><Relationship Id="rId5" Type="http://schemas.openxmlformats.org/officeDocument/2006/relationships/tags" Target="../tags/tag68.xml"/><Relationship Id="rId4" Type="http://schemas.openxmlformats.org/officeDocument/2006/relationships/image" Target="../media/image2.png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4" Type="http://schemas.openxmlformats.org/officeDocument/2006/relationships/tags" Target="../tags/tag76.xml"/><Relationship Id="rId13" Type="http://schemas.openxmlformats.org/officeDocument/2006/relationships/tags" Target="../tags/tag75.xml"/><Relationship Id="rId12" Type="http://schemas.openxmlformats.org/officeDocument/2006/relationships/tags" Target="../tags/tag74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image" Target="../media/image7.png"/><Relationship Id="rId5" Type="http://schemas.openxmlformats.org/officeDocument/2006/relationships/tags" Target="../tags/tag79.xml"/><Relationship Id="rId4" Type="http://schemas.openxmlformats.org/officeDocument/2006/relationships/image" Target="../media/image6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副标题 4"/>
          <p:cNvSpPr/>
          <p:nvPr>
            <p:ph type="subTitle" idx="3" hasCustomPrompt="1"/>
            <p:custDataLst>
              <p:tags r:id="rId4"/>
            </p:custDataLst>
          </p:nvPr>
        </p:nvSpPr>
        <p:spPr>
          <a:xfrm>
            <a:off x="1913068" y="2331700"/>
            <a:ext cx="8368467" cy="835709"/>
          </a:xfrm>
        </p:spPr>
        <p:txBody>
          <a:bodyPr vert="horz" wrap="square" lIns="0" tIns="0" rIns="0" bIns="0" rtlCol="0" anchor="ctr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4" name="标题 5"/>
          <p:cNvSpPr>
            <a:spLocks noGrp="1"/>
          </p:cNvSpPr>
          <p:nvPr>
            <p:ph type="ctrTitle" idx="2" hasCustomPrompt="1"/>
            <p:custDataLst>
              <p:tags r:id="rId5"/>
            </p:custDataLst>
          </p:nvPr>
        </p:nvSpPr>
        <p:spPr>
          <a:xfrm>
            <a:off x="1913069" y="1015980"/>
            <a:ext cx="8368467" cy="123063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 (13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15153" y="1941853"/>
            <a:ext cx="3235350" cy="2974283"/>
          </a:xfrm>
          <a:prstGeom prst="rect">
            <a:avLst/>
          </a:prstGeom>
        </p:spPr>
      </p:pic>
      <p:pic>
        <p:nvPicPr>
          <p:cNvPr id="2" name="图片 1" descr="1 (1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1 (12)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8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9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 (13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498080" y="1411524"/>
            <a:ext cx="4389120" cy="4034953"/>
          </a:xfrm>
          <a:prstGeom prst="rect">
            <a:avLst/>
          </a:prstGeom>
        </p:spPr>
      </p:pic>
      <p:pic>
        <p:nvPicPr>
          <p:cNvPr id="6" name="图片 5" descr="1 (11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未标题-12_画板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43" y="0"/>
            <a:ext cx="12171714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652270" y="1786364"/>
            <a:ext cx="8890064" cy="120015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0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 (11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8" name="图片 7" descr="1 (11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 descr="1 (12)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87.xml"/><Relationship Id="rId20" Type="http://schemas.openxmlformats.org/officeDocument/2006/relationships/tags" Target="../tags/tag8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8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88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9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98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00.xml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tags" Target="../tags/tag99.xml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03.xml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04.xml"/><Relationship Id="rId2" Type="http://schemas.openxmlformats.org/officeDocument/2006/relationships/image" Target="../media/image38.png"/><Relationship Id="rId1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05.xml"/><Relationship Id="rId7" Type="http://schemas.openxmlformats.org/officeDocument/2006/relationships/image" Target="../media/image45.jpeg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06.xml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07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08.xml"/><Relationship Id="rId2" Type="http://schemas.openxmlformats.org/officeDocument/2006/relationships/image" Target="../media/image53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9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09.xml"/><Relationship Id="rId3" Type="http://schemas.openxmlformats.org/officeDocument/2006/relationships/image" Target="../media/image53.png"/><Relationship Id="rId2" Type="http://schemas.openxmlformats.org/officeDocument/2006/relationships/image" Target="../media/image54.jpeg"/><Relationship Id="rId1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10.xml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11.xml"/><Relationship Id="rId4" Type="http://schemas.openxmlformats.org/officeDocument/2006/relationships/image" Target="../media/image59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1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90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91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9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93.xm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94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95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96.xml"/><Relationship Id="rId2" Type="http://schemas.openxmlformats.org/officeDocument/2006/relationships/image" Target="../media/image29.jpeg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8073390" y="0"/>
            <a:ext cx="4068445" cy="2519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25545" cy="25203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104" name="图片 103"/>
          <p:cNvPicPr/>
          <p:nvPr/>
        </p:nvPicPr>
        <p:blipFill>
          <a:blip r:embed="rId3"/>
          <a:srcRect l="990" t="9599" r="5953" b="17315"/>
          <a:stretch>
            <a:fillRect/>
          </a:stretch>
        </p:blipFill>
        <p:spPr>
          <a:xfrm>
            <a:off x="0" y="4692015"/>
            <a:ext cx="4334510" cy="24396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4335145" y="2595245"/>
            <a:ext cx="7856855" cy="45358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106" name="图片 105"/>
          <p:cNvPicPr/>
          <p:nvPr/>
        </p:nvPicPr>
        <p:blipFill>
          <a:blip r:embed="rId5"/>
          <a:stretch>
            <a:fillRect/>
          </a:stretch>
        </p:blipFill>
        <p:spPr>
          <a:xfrm>
            <a:off x="3785870" y="0"/>
            <a:ext cx="4227195" cy="251968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107" name="图片 106"/>
          <p:cNvPicPr/>
          <p:nvPr/>
        </p:nvPicPr>
        <p:blipFill>
          <a:blip r:embed="rId6"/>
          <a:stretch>
            <a:fillRect/>
          </a:stretch>
        </p:blipFill>
        <p:spPr>
          <a:xfrm>
            <a:off x="635" y="2558415"/>
            <a:ext cx="4355465" cy="20948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78320" cy="6896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780" y="521970"/>
            <a:ext cx="3187700" cy="4711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21175" y="878205"/>
            <a:ext cx="652145" cy="10864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90950" y="941705"/>
            <a:ext cx="1713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苏伊士运河</a:t>
            </a:r>
            <a:endParaRPr lang="zh-CN" altLang="en-US" sz="2400" b="1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912360" y="1312545"/>
            <a:ext cx="4122420" cy="177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825615" y="0"/>
            <a:ext cx="5366385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苏伊士运河连接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红海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地中海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，连接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大西洋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印度洋。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781675" y="2526665"/>
            <a:ext cx="165100" cy="1651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125470" y="178435"/>
            <a:ext cx="165100" cy="1651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90570" y="7683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罗马（意大利）</a:t>
            </a:r>
            <a:endParaRPr lang="zh-CN" altLang="en-US" b="1"/>
          </a:p>
        </p:txBody>
      </p:sp>
      <p:sp>
        <p:nvSpPr>
          <p:cNvPr id="16" name="文本框 15"/>
          <p:cNvSpPr txBox="1"/>
          <p:nvPr/>
        </p:nvSpPr>
        <p:spPr>
          <a:xfrm>
            <a:off x="5042535" y="219773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/>
              <a:t>亚丁（也门）</a:t>
            </a:r>
            <a:endParaRPr lang="zh-CN" altLang="en-US" b="1"/>
          </a:p>
        </p:txBody>
      </p:sp>
      <p:sp>
        <p:nvSpPr>
          <p:cNvPr id="33" name="文本框 32"/>
          <p:cNvSpPr txBox="1"/>
          <p:nvPr/>
        </p:nvSpPr>
        <p:spPr>
          <a:xfrm>
            <a:off x="6864985" y="1330325"/>
            <a:ext cx="52355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latin typeface="华文行楷" panose="02010800040101010101" charset="-122"/>
                <a:ea typeface="华文行楷" panose="02010800040101010101" charset="-122"/>
              </a:rPr>
              <a:t>如何将一批货物从亚丁（也门）运送到罗马（意大利）？</a:t>
            </a:r>
            <a:endParaRPr lang="zh-CN" altLang="en-US" sz="24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565150" y="292100"/>
            <a:ext cx="6228257" cy="6488571"/>
          </a:xfrm>
          <a:custGeom>
            <a:avLst/>
            <a:gdLst>
              <a:gd name="connsiteX0" fmla="*/ 8424 w 9808"/>
              <a:gd name="connsiteY0" fmla="*/ 3684 h 10218"/>
              <a:gd name="connsiteX1" fmla="*/ 8520 w 9808"/>
              <a:gd name="connsiteY1" fmla="*/ 3794 h 10218"/>
              <a:gd name="connsiteX2" fmla="*/ 8629 w 9808"/>
              <a:gd name="connsiteY2" fmla="*/ 3862 h 10218"/>
              <a:gd name="connsiteX3" fmla="*/ 8739 w 9808"/>
              <a:gd name="connsiteY3" fmla="*/ 3903 h 10218"/>
              <a:gd name="connsiteX4" fmla="*/ 8862 w 9808"/>
              <a:gd name="connsiteY4" fmla="*/ 3917 h 10218"/>
              <a:gd name="connsiteX5" fmla="*/ 8972 w 9808"/>
              <a:gd name="connsiteY5" fmla="*/ 3876 h 10218"/>
              <a:gd name="connsiteX6" fmla="*/ 9095 w 9808"/>
              <a:gd name="connsiteY6" fmla="*/ 3780 h 10218"/>
              <a:gd name="connsiteX7" fmla="*/ 9205 w 9808"/>
              <a:gd name="connsiteY7" fmla="*/ 3725 h 10218"/>
              <a:gd name="connsiteX8" fmla="*/ 9314 w 9808"/>
              <a:gd name="connsiteY8" fmla="*/ 3711 h 10218"/>
              <a:gd name="connsiteX9" fmla="*/ 9424 w 9808"/>
              <a:gd name="connsiteY9" fmla="*/ 3684 h 10218"/>
              <a:gd name="connsiteX10" fmla="*/ 9533 w 9808"/>
              <a:gd name="connsiteY10" fmla="*/ 3739 h 10218"/>
              <a:gd name="connsiteX11" fmla="*/ 9643 w 9808"/>
              <a:gd name="connsiteY11" fmla="*/ 3794 h 10218"/>
              <a:gd name="connsiteX12" fmla="*/ 9739 w 9808"/>
              <a:gd name="connsiteY12" fmla="*/ 3903 h 10218"/>
              <a:gd name="connsiteX13" fmla="*/ 9793 w 9808"/>
              <a:gd name="connsiteY13" fmla="*/ 4013 h 10218"/>
              <a:gd name="connsiteX14" fmla="*/ 9807 w 9808"/>
              <a:gd name="connsiteY14" fmla="*/ 4122 h 10218"/>
              <a:gd name="connsiteX15" fmla="*/ 9780 w 9808"/>
              <a:gd name="connsiteY15" fmla="*/ 4232 h 10218"/>
              <a:gd name="connsiteX16" fmla="*/ 9684 w 9808"/>
              <a:gd name="connsiteY16" fmla="*/ 4341 h 10218"/>
              <a:gd name="connsiteX17" fmla="*/ 9574 w 9808"/>
              <a:gd name="connsiteY17" fmla="*/ 4437 h 10218"/>
              <a:gd name="connsiteX18" fmla="*/ 9492 w 9808"/>
              <a:gd name="connsiteY18" fmla="*/ 4547 h 10218"/>
              <a:gd name="connsiteX19" fmla="*/ 9437 w 9808"/>
              <a:gd name="connsiteY19" fmla="*/ 4656 h 10218"/>
              <a:gd name="connsiteX20" fmla="*/ 9383 w 9808"/>
              <a:gd name="connsiteY20" fmla="*/ 4766 h 10218"/>
              <a:gd name="connsiteX21" fmla="*/ 9328 w 9808"/>
              <a:gd name="connsiteY21" fmla="*/ 4875 h 10218"/>
              <a:gd name="connsiteX22" fmla="*/ 9273 w 9808"/>
              <a:gd name="connsiteY22" fmla="*/ 4985 h 10218"/>
              <a:gd name="connsiteX23" fmla="*/ 9232 w 9808"/>
              <a:gd name="connsiteY23" fmla="*/ 5095 h 10218"/>
              <a:gd name="connsiteX24" fmla="*/ 9205 w 9808"/>
              <a:gd name="connsiteY24" fmla="*/ 5204 h 10218"/>
              <a:gd name="connsiteX25" fmla="*/ 9205 w 9808"/>
              <a:gd name="connsiteY25" fmla="*/ 5314 h 10218"/>
              <a:gd name="connsiteX26" fmla="*/ 9191 w 9808"/>
              <a:gd name="connsiteY26" fmla="*/ 5423 h 10218"/>
              <a:gd name="connsiteX27" fmla="*/ 9177 w 9808"/>
              <a:gd name="connsiteY27" fmla="*/ 5533 h 10218"/>
              <a:gd name="connsiteX28" fmla="*/ 9136 w 9808"/>
              <a:gd name="connsiteY28" fmla="*/ 5642 h 10218"/>
              <a:gd name="connsiteX29" fmla="*/ 9122 w 9808"/>
              <a:gd name="connsiteY29" fmla="*/ 5752 h 10218"/>
              <a:gd name="connsiteX30" fmla="*/ 9095 w 9808"/>
              <a:gd name="connsiteY30" fmla="*/ 5861 h 10218"/>
              <a:gd name="connsiteX31" fmla="*/ 9040 w 9808"/>
              <a:gd name="connsiteY31" fmla="*/ 5971 h 10218"/>
              <a:gd name="connsiteX32" fmla="*/ 8999 w 9808"/>
              <a:gd name="connsiteY32" fmla="*/ 6081 h 10218"/>
              <a:gd name="connsiteX33" fmla="*/ 8958 w 9808"/>
              <a:gd name="connsiteY33" fmla="*/ 6190 h 10218"/>
              <a:gd name="connsiteX34" fmla="*/ 8903 w 9808"/>
              <a:gd name="connsiteY34" fmla="*/ 6300 h 10218"/>
              <a:gd name="connsiteX35" fmla="*/ 8876 w 9808"/>
              <a:gd name="connsiteY35" fmla="*/ 6409 h 10218"/>
              <a:gd name="connsiteX36" fmla="*/ 8807 w 9808"/>
              <a:gd name="connsiteY36" fmla="*/ 6519 h 10218"/>
              <a:gd name="connsiteX37" fmla="*/ 8780 w 9808"/>
              <a:gd name="connsiteY37" fmla="*/ 6628 h 10218"/>
              <a:gd name="connsiteX38" fmla="*/ 8725 w 9808"/>
              <a:gd name="connsiteY38" fmla="*/ 6738 h 10218"/>
              <a:gd name="connsiteX39" fmla="*/ 8671 w 9808"/>
              <a:gd name="connsiteY39" fmla="*/ 6847 h 10218"/>
              <a:gd name="connsiteX40" fmla="*/ 8616 w 9808"/>
              <a:gd name="connsiteY40" fmla="*/ 6957 h 10218"/>
              <a:gd name="connsiteX41" fmla="*/ 8561 w 9808"/>
              <a:gd name="connsiteY41" fmla="*/ 7067 h 10218"/>
              <a:gd name="connsiteX42" fmla="*/ 8492 w 9808"/>
              <a:gd name="connsiteY42" fmla="*/ 7176 h 10218"/>
              <a:gd name="connsiteX43" fmla="*/ 8479 w 9808"/>
              <a:gd name="connsiteY43" fmla="*/ 7286 h 10218"/>
              <a:gd name="connsiteX44" fmla="*/ 8397 w 9808"/>
              <a:gd name="connsiteY44" fmla="*/ 7395 h 10218"/>
              <a:gd name="connsiteX45" fmla="*/ 8287 w 9808"/>
              <a:gd name="connsiteY45" fmla="*/ 7505 h 10218"/>
              <a:gd name="connsiteX46" fmla="*/ 8178 w 9808"/>
              <a:gd name="connsiteY46" fmla="*/ 7601 h 10218"/>
              <a:gd name="connsiteX47" fmla="*/ 8068 w 9808"/>
              <a:gd name="connsiteY47" fmla="*/ 7697 h 10218"/>
              <a:gd name="connsiteX48" fmla="*/ 7958 w 9808"/>
              <a:gd name="connsiteY48" fmla="*/ 7792 h 10218"/>
              <a:gd name="connsiteX49" fmla="*/ 7863 w 9808"/>
              <a:gd name="connsiteY49" fmla="*/ 7902 h 10218"/>
              <a:gd name="connsiteX50" fmla="*/ 7794 w 9808"/>
              <a:gd name="connsiteY50" fmla="*/ 8012 h 10218"/>
              <a:gd name="connsiteX51" fmla="*/ 7726 w 9808"/>
              <a:gd name="connsiteY51" fmla="*/ 8121 h 10218"/>
              <a:gd name="connsiteX52" fmla="*/ 7671 w 9808"/>
              <a:gd name="connsiteY52" fmla="*/ 8244 h 10218"/>
              <a:gd name="connsiteX53" fmla="*/ 7602 w 9808"/>
              <a:gd name="connsiteY53" fmla="*/ 8368 h 10218"/>
              <a:gd name="connsiteX54" fmla="*/ 7534 w 9808"/>
              <a:gd name="connsiteY54" fmla="*/ 8477 h 10218"/>
              <a:gd name="connsiteX55" fmla="*/ 7465 w 9808"/>
              <a:gd name="connsiteY55" fmla="*/ 8587 h 10218"/>
              <a:gd name="connsiteX56" fmla="*/ 7411 w 9808"/>
              <a:gd name="connsiteY56" fmla="*/ 8696 h 10218"/>
              <a:gd name="connsiteX57" fmla="*/ 7370 w 9808"/>
              <a:gd name="connsiteY57" fmla="*/ 8806 h 10218"/>
              <a:gd name="connsiteX58" fmla="*/ 7287 w 9808"/>
              <a:gd name="connsiteY58" fmla="*/ 8943 h 10218"/>
              <a:gd name="connsiteX59" fmla="*/ 7233 w 9808"/>
              <a:gd name="connsiteY59" fmla="*/ 9052 h 10218"/>
              <a:gd name="connsiteX60" fmla="*/ 7150 w 9808"/>
              <a:gd name="connsiteY60" fmla="*/ 9162 h 10218"/>
              <a:gd name="connsiteX61" fmla="*/ 7082 w 9808"/>
              <a:gd name="connsiteY61" fmla="*/ 9271 h 10218"/>
              <a:gd name="connsiteX62" fmla="*/ 7027 w 9808"/>
              <a:gd name="connsiteY62" fmla="*/ 9381 h 10218"/>
              <a:gd name="connsiteX63" fmla="*/ 6945 w 9808"/>
              <a:gd name="connsiteY63" fmla="*/ 9491 h 10218"/>
              <a:gd name="connsiteX64" fmla="*/ 6877 w 9808"/>
              <a:gd name="connsiteY64" fmla="*/ 9600 h 10218"/>
              <a:gd name="connsiteX65" fmla="*/ 6767 w 9808"/>
              <a:gd name="connsiteY65" fmla="*/ 9696 h 10218"/>
              <a:gd name="connsiteX66" fmla="*/ 6685 w 9808"/>
              <a:gd name="connsiteY66" fmla="*/ 9806 h 10218"/>
              <a:gd name="connsiteX67" fmla="*/ 6575 w 9808"/>
              <a:gd name="connsiteY67" fmla="*/ 9874 h 10218"/>
              <a:gd name="connsiteX68" fmla="*/ 6466 w 9808"/>
              <a:gd name="connsiteY68" fmla="*/ 9888 h 10218"/>
              <a:gd name="connsiteX69" fmla="*/ 6356 w 9808"/>
              <a:gd name="connsiteY69" fmla="*/ 9888 h 10218"/>
              <a:gd name="connsiteX70" fmla="*/ 5934 w 9808"/>
              <a:gd name="connsiteY70" fmla="*/ 10011 h 10218"/>
              <a:gd name="connsiteX71" fmla="*/ 5726 w 9808"/>
              <a:gd name="connsiteY71" fmla="*/ 10079 h 10218"/>
              <a:gd name="connsiteX72" fmla="*/ 5508 w 9808"/>
              <a:gd name="connsiteY72" fmla="*/ 10148 h 10218"/>
              <a:gd name="connsiteX73" fmla="*/ 5466 w 9808"/>
              <a:gd name="connsiteY73" fmla="*/ 10093 h 10218"/>
              <a:gd name="connsiteX74" fmla="*/ 5356 w 9808"/>
              <a:gd name="connsiteY74" fmla="*/ 10134 h 10218"/>
              <a:gd name="connsiteX75" fmla="*/ 5247 w 9808"/>
              <a:gd name="connsiteY75" fmla="*/ 10162 h 10218"/>
              <a:gd name="connsiteX76" fmla="*/ 5137 w 9808"/>
              <a:gd name="connsiteY76" fmla="*/ 10203 h 10218"/>
              <a:gd name="connsiteX77" fmla="*/ 5028 w 9808"/>
              <a:gd name="connsiteY77" fmla="*/ 10216 h 10218"/>
              <a:gd name="connsiteX78" fmla="*/ 4918 w 9808"/>
              <a:gd name="connsiteY78" fmla="*/ 10216 h 10218"/>
              <a:gd name="connsiteX79" fmla="*/ 4809 w 9808"/>
              <a:gd name="connsiteY79" fmla="*/ 10216 h 10218"/>
              <a:gd name="connsiteX80" fmla="*/ 4699 w 9808"/>
              <a:gd name="connsiteY80" fmla="*/ 10216 h 10218"/>
              <a:gd name="connsiteX81" fmla="*/ 4589 w 9808"/>
              <a:gd name="connsiteY81" fmla="*/ 10216 h 10218"/>
              <a:gd name="connsiteX82" fmla="*/ 4480 w 9808"/>
              <a:gd name="connsiteY82" fmla="*/ 10216 h 10218"/>
              <a:gd name="connsiteX83" fmla="*/ 4370 w 9808"/>
              <a:gd name="connsiteY83" fmla="*/ 10189 h 10218"/>
              <a:gd name="connsiteX84" fmla="*/ 4261 w 9808"/>
              <a:gd name="connsiteY84" fmla="*/ 10175 h 10218"/>
              <a:gd name="connsiteX85" fmla="*/ 4151 w 9808"/>
              <a:gd name="connsiteY85" fmla="*/ 10134 h 10218"/>
              <a:gd name="connsiteX86" fmla="*/ 4042 w 9808"/>
              <a:gd name="connsiteY86" fmla="*/ 10052 h 10218"/>
              <a:gd name="connsiteX87" fmla="*/ 3960 w 9808"/>
              <a:gd name="connsiteY87" fmla="*/ 9942 h 10218"/>
              <a:gd name="connsiteX88" fmla="*/ 3864 w 9808"/>
              <a:gd name="connsiteY88" fmla="*/ 9833 h 10218"/>
              <a:gd name="connsiteX89" fmla="*/ 3809 w 9808"/>
              <a:gd name="connsiteY89" fmla="*/ 9723 h 10218"/>
              <a:gd name="connsiteX90" fmla="*/ 3754 w 9808"/>
              <a:gd name="connsiteY90" fmla="*/ 9614 h 10218"/>
              <a:gd name="connsiteX91" fmla="*/ 3713 w 9808"/>
              <a:gd name="connsiteY91" fmla="*/ 9504 h 10218"/>
              <a:gd name="connsiteX92" fmla="*/ 3672 w 9808"/>
              <a:gd name="connsiteY92" fmla="*/ 9395 h 10218"/>
              <a:gd name="connsiteX93" fmla="*/ 3645 w 9808"/>
              <a:gd name="connsiteY93" fmla="*/ 9285 h 10218"/>
              <a:gd name="connsiteX94" fmla="*/ 3631 w 9808"/>
              <a:gd name="connsiteY94" fmla="*/ 9176 h 10218"/>
              <a:gd name="connsiteX95" fmla="*/ 3603 w 9808"/>
              <a:gd name="connsiteY95" fmla="*/ 9066 h 10218"/>
              <a:gd name="connsiteX96" fmla="*/ 3590 w 9808"/>
              <a:gd name="connsiteY96" fmla="*/ 8956 h 10218"/>
              <a:gd name="connsiteX97" fmla="*/ 3576 w 9808"/>
              <a:gd name="connsiteY97" fmla="*/ 8847 h 10218"/>
              <a:gd name="connsiteX98" fmla="*/ 3576 w 9808"/>
              <a:gd name="connsiteY98" fmla="*/ 8737 h 10218"/>
              <a:gd name="connsiteX99" fmla="*/ 3576 w 9808"/>
              <a:gd name="connsiteY99" fmla="*/ 8628 h 10218"/>
              <a:gd name="connsiteX100" fmla="*/ 3576 w 9808"/>
              <a:gd name="connsiteY100" fmla="*/ 8518 h 10218"/>
              <a:gd name="connsiteX101" fmla="*/ 3576 w 9808"/>
              <a:gd name="connsiteY101" fmla="*/ 8409 h 10218"/>
              <a:gd name="connsiteX102" fmla="*/ 3576 w 9808"/>
              <a:gd name="connsiteY102" fmla="*/ 8299 h 10218"/>
              <a:gd name="connsiteX103" fmla="*/ 3576 w 9808"/>
              <a:gd name="connsiteY103" fmla="*/ 8190 h 10218"/>
              <a:gd name="connsiteX104" fmla="*/ 3576 w 9808"/>
              <a:gd name="connsiteY104" fmla="*/ 8066 h 10218"/>
              <a:gd name="connsiteX105" fmla="*/ 3576 w 9808"/>
              <a:gd name="connsiteY105" fmla="*/ 7957 h 10218"/>
              <a:gd name="connsiteX106" fmla="*/ 3576 w 9808"/>
              <a:gd name="connsiteY106" fmla="*/ 7847 h 10218"/>
              <a:gd name="connsiteX107" fmla="*/ 3576 w 9808"/>
              <a:gd name="connsiteY107" fmla="*/ 7738 h 10218"/>
              <a:gd name="connsiteX108" fmla="*/ 3576 w 9808"/>
              <a:gd name="connsiteY108" fmla="*/ 7628 h 10218"/>
              <a:gd name="connsiteX109" fmla="*/ 3549 w 9808"/>
              <a:gd name="connsiteY109" fmla="*/ 7519 h 10218"/>
              <a:gd name="connsiteX110" fmla="*/ 3549 w 9808"/>
              <a:gd name="connsiteY110" fmla="*/ 7409 h 10218"/>
              <a:gd name="connsiteX111" fmla="*/ 3521 w 9808"/>
              <a:gd name="connsiteY111" fmla="*/ 7299 h 10218"/>
              <a:gd name="connsiteX112" fmla="*/ 3467 w 9808"/>
              <a:gd name="connsiteY112" fmla="*/ 7190 h 10218"/>
              <a:gd name="connsiteX113" fmla="*/ 3412 w 9808"/>
              <a:gd name="connsiteY113" fmla="*/ 7080 h 10218"/>
              <a:gd name="connsiteX114" fmla="*/ 3302 w 9808"/>
              <a:gd name="connsiteY114" fmla="*/ 6984 h 10218"/>
              <a:gd name="connsiteX115" fmla="*/ 3193 w 9808"/>
              <a:gd name="connsiteY115" fmla="*/ 6889 h 10218"/>
              <a:gd name="connsiteX116" fmla="*/ 3083 w 9808"/>
              <a:gd name="connsiteY116" fmla="*/ 6834 h 10218"/>
              <a:gd name="connsiteX117" fmla="*/ 2974 w 9808"/>
              <a:gd name="connsiteY117" fmla="*/ 6752 h 10218"/>
              <a:gd name="connsiteX118" fmla="*/ 2850 w 9808"/>
              <a:gd name="connsiteY118" fmla="*/ 6697 h 10218"/>
              <a:gd name="connsiteX119" fmla="*/ 2741 w 9808"/>
              <a:gd name="connsiteY119" fmla="*/ 6656 h 10218"/>
              <a:gd name="connsiteX120" fmla="*/ 2631 w 9808"/>
              <a:gd name="connsiteY120" fmla="*/ 6601 h 10218"/>
              <a:gd name="connsiteX121" fmla="*/ 2494 w 9808"/>
              <a:gd name="connsiteY121" fmla="*/ 6560 h 10218"/>
              <a:gd name="connsiteX122" fmla="*/ 2385 w 9808"/>
              <a:gd name="connsiteY122" fmla="*/ 6519 h 10218"/>
              <a:gd name="connsiteX123" fmla="*/ 2248 w 9808"/>
              <a:gd name="connsiteY123" fmla="*/ 6478 h 10218"/>
              <a:gd name="connsiteX124" fmla="*/ 2124 w 9808"/>
              <a:gd name="connsiteY124" fmla="*/ 6450 h 10218"/>
              <a:gd name="connsiteX125" fmla="*/ 2015 w 9808"/>
              <a:gd name="connsiteY125" fmla="*/ 6409 h 10218"/>
              <a:gd name="connsiteX126" fmla="*/ 1905 w 9808"/>
              <a:gd name="connsiteY126" fmla="*/ 6354 h 10218"/>
              <a:gd name="connsiteX127" fmla="*/ 1796 w 9808"/>
              <a:gd name="connsiteY127" fmla="*/ 6327 h 10218"/>
              <a:gd name="connsiteX128" fmla="*/ 1673 w 9808"/>
              <a:gd name="connsiteY128" fmla="*/ 6272 h 10218"/>
              <a:gd name="connsiteX129" fmla="*/ 1563 w 9808"/>
              <a:gd name="connsiteY129" fmla="*/ 6218 h 10218"/>
              <a:gd name="connsiteX130" fmla="*/ 1453 w 9808"/>
              <a:gd name="connsiteY130" fmla="*/ 6163 h 10218"/>
              <a:gd name="connsiteX131" fmla="*/ 1344 w 9808"/>
              <a:gd name="connsiteY131" fmla="*/ 6122 h 10218"/>
              <a:gd name="connsiteX132" fmla="*/ 1234 w 9808"/>
              <a:gd name="connsiteY132" fmla="*/ 6067 h 10218"/>
              <a:gd name="connsiteX133" fmla="*/ 1125 w 9808"/>
              <a:gd name="connsiteY133" fmla="*/ 6012 h 10218"/>
              <a:gd name="connsiteX134" fmla="*/ 1015 w 9808"/>
              <a:gd name="connsiteY134" fmla="*/ 5944 h 10218"/>
              <a:gd name="connsiteX135" fmla="*/ 906 w 9808"/>
              <a:gd name="connsiteY135" fmla="*/ 5848 h 10218"/>
              <a:gd name="connsiteX136" fmla="*/ 796 w 9808"/>
              <a:gd name="connsiteY136" fmla="*/ 5779 h 10218"/>
              <a:gd name="connsiteX137" fmla="*/ 686 w 9808"/>
              <a:gd name="connsiteY137" fmla="*/ 5697 h 10218"/>
              <a:gd name="connsiteX138" fmla="*/ 577 w 9808"/>
              <a:gd name="connsiteY138" fmla="*/ 5615 h 10218"/>
              <a:gd name="connsiteX139" fmla="*/ 467 w 9808"/>
              <a:gd name="connsiteY139" fmla="*/ 5519 h 10218"/>
              <a:gd name="connsiteX140" fmla="*/ 358 w 9808"/>
              <a:gd name="connsiteY140" fmla="*/ 5437 h 10218"/>
              <a:gd name="connsiteX141" fmla="*/ 262 w 9808"/>
              <a:gd name="connsiteY141" fmla="*/ 5327 h 10218"/>
              <a:gd name="connsiteX142" fmla="*/ 152 w 9808"/>
              <a:gd name="connsiteY142" fmla="*/ 5231 h 10218"/>
              <a:gd name="connsiteX143" fmla="*/ 70 w 9808"/>
              <a:gd name="connsiteY143" fmla="*/ 5122 h 10218"/>
              <a:gd name="connsiteX144" fmla="*/ 43 w 9808"/>
              <a:gd name="connsiteY144" fmla="*/ 5012 h 10218"/>
              <a:gd name="connsiteX145" fmla="*/ 29 w 9808"/>
              <a:gd name="connsiteY145" fmla="*/ 4903 h 10218"/>
              <a:gd name="connsiteX146" fmla="*/ 15 w 9808"/>
              <a:gd name="connsiteY146" fmla="*/ 4780 h 10218"/>
              <a:gd name="connsiteX147" fmla="*/ 15 w 9808"/>
              <a:gd name="connsiteY147" fmla="*/ 4670 h 10218"/>
              <a:gd name="connsiteX148" fmla="*/ 15 w 9808"/>
              <a:gd name="connsiteY148" fmla="*/ 4560 h 10218"/>
              <a:gd name="connsiteX149" fmla="*/ 15 w 9808"/>
              <a:gd name="connsiteY149" fmla="*/ 4451 h 10218"/>
              <a:gd name="connsiteX150" fmla="*/ 15 w 9808"/>
              <a:gd name="connsiteY150" fmla="*/ 4341 h 10218"/>
              <a:gd name="connsiteX151" fmla="*/ 2 w 9808"/>
              <a:gd name="connsiteY151" fmla="*/ 4232 h 10218"/>
              <a:gd name="connsiteX152" fmla="*/ 2 w 9808"/>
              <a:gd name="connsiteY152" fmla="*/ 4122 h 10218"/>
              <a:gd name="connsiteX153" fmla="*/ 2 w 9808"/>
              <a:gd name="connsiteY153" fmla="*/ 4013 h 10218"/>
              <a:gd name="connsiteX154" fmla="*/ 2 w 9808"/>
              <a:gd name="connsiteY154" fmla="*/ 3903 h 10218"/>
              <a:gd name="connsiteX155" fmla="*/ 2 w 9808"/>
              <a:gd name="connsiteY155" fmla="*/ 3794 h 10218"/>
              <a:gd name="connsiteX156" fmla="*/ 29 w 9808"/>
              <a:gd name="connsiteY156" fmla="*/ 3684 h 10218"/>
              <a:gd name="connsiteX157" fmla="*/ 29 w 9808"/>
              <a:gd name="connsiteY157" fmla="*/ 3574 h 10218"/>
              <a:gd name="connsiteX158" fmla="*/ 43 w 9808"/>
              <a:gd name="connsiteY158" fmla="*/ 3465 h 10218"/>
              <a:gd name="connsiteX159" fmla="*/ 57 w 9808"/>
              <a:gd name="connsiteY159" fmla="*/ 3355 h 10218"/>
              <a:gd name="connsiteX160" fmla="*/ 57 w 9808"/>
              <a:gd name="connsiteY160" fmla="*/ 3246 h 10218"/>
              <a:gd name="connsiteX161" fmla="*/ 70 w 9808"/>
              <a:gd name="connsiteY161" fmla="*/ 3136 h 10218"/>
              <a:gd name="connsiteX162" fmla="*/ 84 w 9808"/>
              <a:gd name="connsiteY162" fmla="*/ 3027 h 10218"/>
              <a:gd name="connsiteX163" fmla="*/ 111 w 9808"/>
              <a:gd name="connsiteY163" fmla="*/ 2917 h 10218"/>
              <a:gd name="connsiteX164" fmla="*/ 125 w 9808"/>
              <a:gd name="connsiteY164" fmla="*/ 2808 h 10218"/>
              <a:gd name="connsiteX165" fmla="*/ 125 w 9808"/>
              <a:gd name="connsiteY165" fmla="*/ 2698 h 10218"/>
              <a:gd name="connsiteX166" fmla="*/ 152 w 9808"/>
              <a:gd name="connsiteY166" fmla="*/ 2588 h 10218"/>
              <a:gd name="connsiteX167" fmla="*/ 166 w 9808"/>
              <a:gd name="connsiteY167" fmla="*/ 2479 h 10218"/>
              <a:gd name="connsiteX168" fmla="*/ 180 w 9808"/>
              <a:gd name="connsiteY168" fmla="*/ 2369 h 10218"/>
              <a:gd name="connsiteX169" fmla="*/ 207 w 9808"/>
              <a:gd name="connsiteY169" fmla="*/ 2260 h 10218"/>
              <a:gd name="connsiteX170" fmla="*/ 207 w 9808"/>
              <a:gd name="connsiteY170" fmla="*/ 2150 h 10218"/>
              <a:gd name="connsiteX171" fmla="*/ 235 w 9808"/>
              <a:gd name="connsiteY171" fmla="*/ 2041 h 10218"/>
              <a:gd name="connsiteX172" fmla="*/ 262 w 9808"/>
              <a:gd name="connsiteY172" fmla="*/ 1931 h 10218"/>
              <a:gd name="connsiteX173" fmla="*/ 289 w 9808"/>
              <a:gd name="connsiteY173" fmla="*/ 1821 h 10218"/>
              <a:gd name="connsiteX174" fmla="*/ 330 w 9808"/>
              <a:gd name="connsiteY174" fmla="*/ 1712 h 10218"/>
              <a:gd name="connsiteX175" fmla="*/ 358 w 9808"/>
              <a:gd name="connsiteY175" fmla="*/ 1602 h 10218"/>
              <a:gd name="connsiteX176" fmla="*/ 426 w 9808"/>
              <a:gd name="connsiteY176" fmla="*/ 1493 h 10218"/>
              <a:gd name="connsiteX177" fmla="*/ 536 w 9808"/>
              <a:gd name="connsiteY177" fmla="*/ 1397 h 10218"/>
              <a:gd name="connsiteX178" fmla="*/ 645 w 9808"/>
              <a:gd name="connsiteY178" fmla="*/ 1342 h 10218"/>
              <a:gd name="connsiteX179" fmla="*/ 755 w 9808"/>
              <a:gd name="connsiteY179" fmla="*/ 1274 h 10218"/>
              <a:gd name="connsiteX180" fmla="*/ 865 w 9808"/>
              <a:gd name="connsiteY180" fmla="*/ 1192 h 10218"/>
              <a:gd name="connsiteX181" fmla="*/ 974 w 9808"/>
              <a:gd name="connsiteY181" fmla="*/ 1137 h 10218"/>
              <a:gd name="connsiteX182" fmla="*/ 1084 w 9808"/>
              <a:gd name="connsiteY182" fmla="*/ 1055 h 10218"/>
              <a:gd name="connsiteX183" fmla="*/ 1193 w 9808"/>
              <a:gd name="connsiteY183" fmla="*/ 986 h 10218"/>
              <a:gd name="connsiteX184" fmla="*/ 1303 w 9808"/>
              <a:gd name="connsiteY184" fmla="*/ 918 h 10218"/>
              <a:gd name="connsiteX185" fmla="*/ 1412 w 9808"/>
              <a:gd name="connsiteY185" fmla="*/ 835 h 10218"/>
              <a:gd name="connsiteX186" fmla="*/ 1522 w 9808"/>
              <a:gd name="connsiteY186" fmla="*/ 781 h 10218"/>
              <a:gd name="connsiteX187" fmla="*/ 1631 w 9808"/>
              <a:gd name="connsiteY187" fmla="*/ 726 h 10218"/>
              <a:gd name="connsiteX188" fmla="*/ 1741 w 9808"/>
              <a:gd name="connsiteY188" fmla="*/ 671 h 10218"/>
              <a:gd name="connsiteX189" fmla="*/ 1851 w 9808"/>
              <a:gd name="connsiteY189" fmla="*/ 630 h 10218"/>
              <a:gd name="connsiteX190" fmla="*/ 1960 w 9808"/>
              <a:gd name="connsiteY190" fmla="*/ 616 h 10218"/>
              <a:gd name="connsiteX191" fmla="*/ 2070 w 9808"/>
              <a:gd name="connsiteY191" fmla="*/ 603 h 10218"/>
              <a:gd name="connsiteX192" fmla="*/ 2179 w 9808"/>
              <a:gd name="connsiteY192" fmla="*/ 603 h 10218"/>
              <a:gd name="connsiteX193" fmla="*/ 2289 w 9808"/>
              <a:gd name="connsiteY193" fmla="*/ 603 h 10218"/>
              <a:gd name="connsiteX194" fmla="*/ 2398 w 9808"/>
              <a:gd name="connsiteY194" fmla="*/ 644 h 10218"/>
              <a:gd name="connsiteX195" fmla="*/ 2508 w 9808"/>
              <a:gd name="connsiteY195" fmla="*/ 657 h 10218"/>
              <a:gd name="connsiteX196" fmla="*/ 2617 w 9808"/>
              <a:gd name="connsiteY196" fmla="*/ 657 h 10218"/>
              <a:gd name="connsiteX197" fmla="*/ 2727 w 9808"/>
              <a:gd name="connsiteY197" fmla="*/ 657 h 10218"/>
              <a:gd name="connsiteX198" fmla="*/ 2837 w 9808"/>
              <a:gd name="connsiteY198" fmla="*/ 630 h 10218"/>
              <a:gd name="connsiteX199" fmla="*/ 2946 w 9808"/>
              <a:gd name="connsiteY199" fmla="*/ 589 h 10218"/>
              <a:gd name="connsiteX200" fmla="*/ 3056 w 9808"/>
              <a:gd name="connsiteY200" fmla="*/ 520 h 10218"/>
              <a:gd name="connsiteX201" fmla="*/ 3165 w 9808"/>
              <a:gd name="connsiteY201" fmla="*/ 466 h 10218"/>
              <a:gd name="connsiteX202" fmla="*/ 3275 w 9808"/>
              <a:gd name="connsiteY202" fmla="*/ 425 h 10218"/>
              <a:gd name="connsiteX203" fmla="*/ 3384 w 9808"/>
              <a:gd name="connsiteY203" fmla="*/ 356 h 10218"/>
              <a:gd name="connsiteX204" fmla="*/ 3494 w 9808"/>
              <a:gd name="connsiteY204" fmla="*/ 301 h 10218"/>
              <a:gd name="connsiteX205" fmla="*/ 3603 w 9808"/>
              <a:gd name="connsiteY205" fmla="*/ 247 h 10218"/>
              <a:gd name="connsiteX206" fmla="*/ 3713 w 9808"/>
              <a:gd name="connsiteY206" fmla="*/ 192 h 10218"/>
              <a:gd name="connsiteX207" fmla="*/ 3823 w 9808"/>
              <a:gd name="connsiteY207" fmla="*/ 123 h 10218"/>
              <a:gd name="connsiteX208" fmla="*/ 3932 w 9808"/>
              <a:gd name="connsiteY208" fmla="*/ 55 h 10218"/>
              <a:gd name="connsiteX209" fmla="*/ 4042 w 9808"/>
              <a:gd name="connsiteY209" fmla="*/ 0 h 10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</a:cxnLst>
            <a:rect l="l" t="t" r="r" b="b"/>
            <a:pathLst>
              <a:path w="9808" h="10218">
                <a:moveTo>
                  <a:pt x="8424" y="3684"/>
                </a:moveTo>
                <a:cubicBezTo>
                  <a:pt x="8441" y="3705"/>
                  <a:pt x="8479" y="3758"/>
                  <a:pt x="8520" y="3794"/>
                </a:cubicBezTo>
                <a:cubicBezTo>
                  <a:pt x="8561" y="3830"/>
                  <a:pt x="8585" y="3840"/>
                  <a:pt x="8629" y="3862"/>
                </a:cubicBezTo>
                <a:cubicBezTo>
                  <a:pt x="8673" y="3884"/>
                  <a:pt x="8692" y="3892"/>
                  <a:pt x="8739" y="3903"/>
                </a:cubicBezTo>
                <a:cubicBezTo>
                  <a:pt x="8786" y="3914"/>
                  <a:pt x="8815" y="3922"/>
                  <a:pt x="8862" y="3917"/>
                </a:cubicBezTo>
                <a:cubicBezTo>
                  <a:pt x="8909" y="3912"/>
                  <a:pt x="8925" y="3903"/>
                  <a:pt x="8972" y="3876"/>
                </a:cubicBezTo>
                <a:cubicBezTo>
                  <a:pt x="9019" y="3849"/>
                  <a:pt x="9048" y="3810"/>
                  <a:pt x="9095" y="3780"/>
                </a:cubicBezTo>
                <a:cubicBezTo>
                  <a:pt x="9142" y="3750"/>
                  <a:pt x="9161" y="3739"/>
                  <a:pt x="9205" y="3725"/>
                </a:cubicBezTo>
                <a:cubicBezTo>
                  <a:pt x="9249" y="3711"/>
                  <a:pt x="9270" y="3719"/>
                  <a:pt x="9314" y="3711"/>
                </a:cubicBezTo>
                <a:cubicBezTo>
                  <a:pt x="9358" y="3703"/>
                  <a:pt x="9380" y="3678"/>
                  <a:pt x="9424" y="3684"/>
                </a:cubicBezTo>
                <a:cubicBezTo>
                  <a:pt x="9468" y="3690"/>
                  <a:pt x="9489" y="3717"/>
                  <a:pt x="9533" y="3739"/>
                </a:cubicBezTo>
                <a:cubicBezTo>
                  <a:pt x="9577" y="3761"/>
                  <a:pt x="9602" y="3761"/>
                  <a:pt x="9643" y="3794"/>
                </a:cubicBezTo>
                <a:cubicBezTo>
                  <a:pt x="9684" y="3827"/>
                  <a:pt x="9709" y="3859"/>
                  <a:pt x="9739" y="3903"/>
                </a:cubicBezTo>
                <a:cubicBezTo>
                  <a:pt x="9769" y="3947"/>
                  <a:pt x="9779" y="3969"/>
                  <a:pt x="9793" y="4013"/>
                </a:cubicBezTo>
                <a:cubicBezTo>
                  <a:pt x="9807" y="4057"/>
                  <a:pt x="9810" y="4078"/>
                  <a:pt x="9807" y="4122"/>
                </a:cubicBezTo>
                <a:cubicBezTo>
                  <a:pt x="9804" y="4166"/>
                  <a:pt x="9805" y="4188"/>
                  <a:pt x="9780" y="4232"/>
                </a:cubicBezTo>
                <a:cubicBezTo>
                  <a:pt x="9755" y="4276"/>
                  <a:pt x="9725" y="4300"/>
                  <a:pt x="9684" y="4341"/>
                </a:cubicBezTo>
                <a:cubicBezTo>
                  <a:pt x="9643" y="4382"/>
                  <a:pt x="9612" y="4396"/>
                  <a:pt x="9574" y="4437"/>
                </a:cubicBezTo>
                <a:cubicBezTo>
                  <a:pt x="9536" y="4478"/>
                  <a:pt x="9519" y="4503"/>
                  <a:pt x="9492" y="4547"/>
                </a:cubicBezTo>
                <a:cubicBezTo>
                  <a:pt x="9465" y="4591"/>
                  <a:pt x="9459" y="4612"/>
                  <a:pt x="9437" y="4656"/>
                </a:cubicBezTo>
                <a:cubicBezTo>
                  <a:pt x="9415" y="4700"/>
                  <a:pt x="9405" y="4722"/>
                  <a:pt x="9383" y="4766"/>
                </a:cubicBezTo>
                <a:cubicBezTo>
                  <a:pt x="9361" y="4810"/>
                  <a:pt x="9350" y="4831"/>
                  <a:pt x="9328" y="4875"/>
                </a:cubicBezTo>
                <a:cubicBezTo>
                  <a:pt x="9306" y="4919"/>
                  <a:pt x="9292" y="4941"/>
                  <a:pt x="9273" y="4985"/>
                </a:cubicBezTo>
                <a:cubicBezTo>
                  <a:pt x="9254" y="5029"/>
                  <a:pt x="9246" y="5051"/>
                  <a:pt x="9232" y="5095"/>
                </a:cubicBezTo>
                <a:cubicBezTo>
                  <a:pt x="9218" y="5139"/>
                  <a:pt x="9210" y="5160"/>
                  <a:pt x="9205" y="5204"/>
                </a:cubicBezTo>
                <a:cubicBezTo>
                  <a:pt x="9200" y="5248"/>
                  <a:pt x="9208" y="5270"/>
                  <a:pt x="9205" y="5314"/>
                </a:cubicBezTo>
                <a:cubicBezTo>
                  <a:pt x="9202" y="5358"/>
                  <a:pt x="9197" y="5379"/>
                  <a:pt x="9191" y="5423"/>
                </a:cubicBezTo>
                <a:cubicBezTo>
                  <a:pt x="9185" y="5467"/>
                  <a:pt x="9188" y="5489"/>
                  <a:pt x="9177" y="5533"/>
                </a:cubicBezTo>
                <a:cubicBezTo>
                  <a:pt x="9166" y="5577"/>
                  <a:pt x="9147" y="5598"/>
                  <a:pt x="9136" y="5642"/>
                </a:cubicBezTo>
                <a:cubicBezTo>
                  <a:pt x="9125" y="5686"/>
                  <a:pt x="9130" y="5708"/>
                  <a:pt x="9122" y="5752"/>
                </a:cubicBezTo>
                <a:cubicBezTo>
                  <a:pt x="9114" y="5796"/>
                  <a:pt x="9111" y="5817"/>
                  <a:pt x="9095" y="5861"/>
                </a:cubicBezTo>
                <a:cubicBezTo>
                  <a:pt x="9079" y="5905"/>
                  <a:pt x="9059" y="5927"/>
                  <a:pt x="9040" y="5971"/>
                </a:cubicBezTo>
                <a:cubicBezTo>
                  <a:pt x="9021" y="6015"/>
                  <a:pt x="9015" y="6037"/>
                  <a:pt x="8999" y="6081"/>
                </a:cubicBezTo>
                <a:cubicBezTo>
                  <a:pt x="8983" y="6125"/>
                  <a:pt x="8977" y="6146"/>
                  <a:pt x="8958" y="6190"/>
                </a:cubicBezTo>
                <a:cubicBezTo>
                  <a:pt x="8939" y="6234"/>
                  <a:pt x="8919" y="6256"/>
                  <a:pt x="8903" y="6300"/>
                </a:cubicBezTo>
                <a:cubicBezTo>
                  <a:pt x="8887" y="6344"/>
                  <a:pt x="8895" y="6365"/>
                  <a:pt x="8876" y="6409"/>
                </a:cubicBezTo>
                <a:cubicBezTo>
                  <a:pt x="8857" y="6453"/>
                  <a:pt x="8826" y="6475"/>
                  <a:pt x="8807" y="6519"/>
                </a:cubicBezTo>
                <a:cubicBezTo>
                  <a:pt x="8788" y="6563"/>
                  <a:pt x="8796" y="6584"/>
                  <a:pt x="8780" y="6628"/>
                </a:cubicBezTo>
                <a:cubicBezTo>
                  <a:pt x="8764" y="6672"/>
                  <a:pt x="8747" y="6694"/>
                  <a:pt x="8725" y="6738"/>
                </a:cubicBezTo>
                <a:cubicBezTo>
                  <a:pt x="8703" y="6782"/>
                  <a:pt x="8693" y="6803"/>
                  <a:pt x="8671" y="6847"/>
                </a:cubicBezTo>
                <a:cubicBezTo>
                  <a:pt x="8649" y="6891"/>
                  <a:pt x="8638" y="6913"/>
                  <a:pt x="8616" y="6957"/>
                </a:cubicBezTo>
                <a:cubicBezTo>
                  <a:pt x="8594" y="7001"/>
                  <a:pt x="8586" y="7023"/>
                  <a:pt x="8561" y="7067"/>
                </a:cubicBezTo>
                <a:cubicBezTo>
                  <a:pt x="8536" y="7111"/>
                  <a:pt x="8508" y="7132"/>
                  <a:pt x="8492" y="7176"/>
                </a:cubicBezTo>
                <a:cubicBezTo>
                  <a:pt x="8476" y="7220"/>
                  <a:pt x="8498" y="7242"/>
                  <a:pt x="8479" y="7286"/>
                </a:cubicBezTo>
                <a:cubicBezTo>
                  <a:pt x="8460" y="7330"/>
                  <a:pt x="8435" y="7351"/>
                  <a:pt x="8397" y="7395"/>
                </a:cubicBezTo>
                <a:cubicBezTo>
                  <a:pt x="8359" y="7439"/>
                  <a:pt x="8331" y="7464"/>
                  <a:pt x="8287" y="7505"/>
                </a:cubicBezTo>
                <a:cubicBezTo>
                  <a:pt x="8243" y="7546"/>
                  <a:pt x="8222" y="7563"/>
                  <a:pt x="8178" y="7601"/>
                </a:cubicBezTo>
                <a:cubicBezTo>
                  <a:pt x="8134" y="7639"/>
                  <a:pt x="8112" y="7659"/>
                  <a:pt x="8068" y="7697"/>
                </a:cubicBezTo>
                <a:cubicBezTo>
                  <a:pt x="8024" y="7735"/>
                  <a:pt x="7999" y="7751"/>
                  <a:pt x="7958" y="7792"/>
                </a:cubicBezTo>
                <a:cubicBezTo>
                  <a:pt x="7917" y="7833"/>
                  <a:pt x="7896" y="7858"/>
                  <a:pt x="7863" y="7902"/>
                </a:cubicBezTo>
                <a:cubicBezTo>
                  <a:pt x="7830" y="7946"/>
                  <a:pt x="7821" y="7968"/>
                  <a:pt x="7794" y="8012"/>
                </a:cubicBezTo>
                <a:cubicBezTo>
                  <a:pt x="7767" y="8056"/>
                  <a:pt x="7751" y="8075"/>
                  <a:pt x="7726" y="8121"/>
                </a:cubicBezTo>
                <a:cubicBezTo>
                  <a:pt x="7701" y="8167"/>
                  <a:pt x="7696" y="8195"/>
                  <a:pt x="7671" y="8244"/>
                </a:cubicBezTo>
                <a:cubicBezTo>
                  <a:pt x="7646" y="8293"/>
                  <a:pt x="7629" y="8321"/>
                  <a:pt x="7602" y="8368"/>
                </a:cubicBezTo>
                <a:cubicBezTo>
                  <a:pt x="7575" y="8415"/>
                  <a:pt x="7561" y="8433"/>
                  <a:pt x="7534" y="8477"/>
                </a:cubicBezTo>
                <a:cubicBezTo>
                  <a:pt x="7507" y="8521"/>
                  <a:pt x="7490" y="8543"/>
                  <a:pt x="7465" y="8587"/>
                </a:cubicBezTo>
                <a:cubicBezTo>
                  <a:pt x="7440" y="8631"/>
                  <a:pt x="7430" y="8652"/>
                  <a:pt x="7411" y="8696"/>
                </a:cubicBezTo>
                <a:cubicBezTo>
                  <a:pt x="7392" y="8740"/>
                  <a:pt x="7395" y="8757"/>
                  <a:pt x="7370" y="8806"/>
                </a:cubicBezTo>
                <a:cubicBezTo>
                  <a:pt x="7345" y="8855"/>
                  <a:pt x="7314" y="8894"/>
                  <a:pt x="7287" y="8943"/>
                </a:cubicBezTo>
                <a:cubicBezTo>
                  <a:pt x="7260" y="8992"/>
                  <a:pt x="7260" y="9008"/>
                  <a:pt x="7233" y="9052"/>
                </a:cubicBezTo>
                <a:cubicBezTo>
                  <a:pt x="7206" y="9096"/>
                  <a:pt x="7180" y="9118"/>
                  <a:pt x="7150" y="9162"/>
                </a:cubicBezTo>
                <a:cubicBezTo>
                  <a:pt x="7120" y="9206"/>
                  <a:pt x="7107" y="9227"/>
                  <a:pt x="7082" y="9271"/>
                </a:cubicBezTo>
                <a:cubicBezTo>
                  <a:pt x="7057" y="9315"/>
                  <a:pt x="7054" y="9337"/>
                  <a:pt x="7027" y="9381"/>
                </a:cubicBezTo>
                <a:cubicBezTo>
                  <a:pt x="7000" y="9425"/>
                  <a:pt x="6975" y="9447"/>
                  <a:pt x="6945" y="9491"/>
                </a:cubicBezTo>
                <a:cubicBezTo>
                  <a:pt x="6915" y="9535"/>
                  <a:pt x="6913" y="9559"/>
                  <a:pt x="6877" y="9600"/>
                </a:cubicBezTo>
                <a:cubicBezTo>
                  <a:pt x="6841" y="9641"/>
                  <a:pt x="6805" y="9655"/>
                  <a:pt x="6767" y="9696"/>
                </a:cubicBezTo>
                <a:cubicBezTo>
                  <a:pt x="6729" y="9737"/>
                  <a:pt x="6723" y="9770"/>
                  <a:pt x="6685" y="9806"/>
                </a:cubicBezTo>
                <a:cubicBezTo>
                  <a:pt x="6647" y="9842"/>
                  <a:pt x="6619" y="9858"/>
                  <a:pt x="6575" y="9874"/>
                </a:cubicBezTo>
                <a:cubicBezTo>
                  <a:pt x="6531" y="9890"/>
                  <a:pt x="6510" y="9885"/>
                  <a:pt x="6466" y="9888"/>
                </a:cubicBezTo>
                <a:cubicBezTo>
                  <a:pt x="6422" y="9891"/>
                  <a:pt x="6400" y="9888"/>
                  <a:pt x="6356" y="9888"/>
                </a:cubicBezTo>
                <a:cubicBezTo>
                  <a:pt x="6267" y="9909"/>
                  <a:pt x="6039" y="9979"/>
                  <a:pt x="5934" y="10011"/>
                </a:cubicBezTo>
                <a:cubicBezTo>
                  <a:pt x="5829" y="10043"/>
                  <a:pt x="5797" y="10056"/>
                  <a:pt x="5726" y="10079"/>
                </a:cubicBezTo>
                <a:cubicBezTo>
                  <a:pt x="5682" y="10087"/>
                  <a:pt x="5552" y="10121"/>
                  <a:pt x="5508" y="10148"/>
                </a:cubicBezTo>
                <a:cubicBezTo>
                  <a:pt x="5464" y="10175"/>
                  <a:pt x="5510" y="10071"/>
                  <a:pt x="5466" y="10093"/>
                </a:cubicBezTo>
                <a:cubicBezTo>
                  <a:pt x="5422" y="10115"/>
                  <a:pt x="5400" y="10120"/>
                  <a:pt x="5356" y="10134"/>
                </a:cubicBezTo>
                <a:cubicBezTo>
                  <a:pt x="5312" y="10148"/>
                  <a:pt x="5291" y="10148"/>
                  <a:pt x="5247" y="10162"/>
                </a:cubicBezTo>
                <a:cubicBezTo>
                  <a:pt x="5203" y="10176"/>
                  <a:pt x="5181" y="10192"/>
                  <a:pt x="5137" y="10203"/>
                </a:cubicBezTo>
                <a:cubicBezTo>
                  <a:pt x="5093" y="10214"/>
                  <a:pt x="5072" y="10213"/>
                  <a:pt x="5028" y="10216"/>
                </a:cubicBezTo>
                <a:cubicBezTo>
                  <a:pt x="4984" y="10219"/>
                  <a:pt x="4962" y="10216"/>
                  <a:pt x="4918" y="10216"/>
                </a:cubicBezTo>
                <a:cubicBezTo>
                  <a:pt x="4874" y="10216"/>
                  <a:pt x="4853" y="10216"/>
                  <a:pt x="4809" y="10216"/>
                </a:cubicBezTo>
                <a:cubicBezTo>
                  <a:pt x="4765" y="10216"/>
                  <a:pt x="4743" y="10216"/>
                  <a:pt x="4699" y="10216"/>
                </a:cubicBezTo>
                <a:cubicBezTo>
                  <a:pt x="4655" y="10216"/>
                  <a:pt x="4633" y="10216"/>
                  <a:pt x="4589" y="10216"/>
                </a:cubicBezTo>
                <a:cubicBezTo>
                  <a:pt x="4545" y="10216"/>
                  <a:pt x="4524" y="10221"/>
                  <a:pt x="4480" y="10216"/>
                </a:cubicBezTo>
                <a:cubicBezTo>
                  <a:pt x="4436" y="10211"/>
                  <a:pt x="4414" y="10197"/>
                  <a:pt x="4370" y="10189"/>
                </a:cubicBezTo>
                <a:cubicBezTo>
                  <a:pt x="4326" y="10181"/>
                  <a:pt x="4305" y="10186"/>
                  <a:pt x="4261" y="10175"/>
                </a:cubicBezTo>
                <a:cubicBezTo>
                  <a:pt x="4217" y="10164"/>
                  <a:pt x="4195" y="10159"/>
                  <a:pt x="4151" y="10134"/>
                </a:cubicBezTo>
                <a:cubicBezTo>
                  <a:pt x="4107" y="10109"/>
                  <a:pt x="4080" y="10090"/>
                  <a:pt x="4042" y="10052"/>
                </a:cubicBezTo>
                <a:cubicBezTo>
                  <a:pt x="4004" y="10014"/>
                  <a:pt x="3996" y="9986"/>
                  <a:pt x="3960" y="9942"/>
                </a:cubicBezTo>
                <a:cubicBezTo>
                  <a:pt x="3924" y="9898"/>
                  <a:pt x="3894" y="9877"/>
                  <a:pt x="3864" y="9833"/>
                </a:cubicBezTo>
                <a:cubicBezTo>
                  <a:pt x="3834" y="9789"/>
                  <a:pt x="3831" y="9767"/>
                  <a:pt x="3809" y="9723"/>
                </a:cubicBezTo>
                <a:cubicBezTo>
                  <a:pt x="3787" y="9679"/>
                  <a:pt x="3773" y="9658"/>
                  <a:pt x="3754" y="9614"/>
                </a:cubicBezTo>
                <a:cubicBezTo>
                  <a:pt x="3735" y="9570"/>
                  <a:pt x="3729" y="9548"/>
                  <a:pt x="3713" y="9504"/>
                </a:cubicBezTo>
                <a:cubicBezTo>
                  <a:pt x="3697" y="9460"/>
                  <a:pt x="3686" y="9439"/>
                  <a:pt x="3672" y="9395"/>
                </a:cubicBezTo>
                <a:cubicBezTo>
                  <a:pt x="3658" y="9351"/>
                  <a:pt x="3653" y="9329"/>
                  <a:pt x="3645" y="9285"/>
                </a:cubicBezTo>
                <a:cubicBezTo>
                  <a:pt x="3637" y="9241"/>
                  <a:pt x="3639" y="9220"/>
                  <a:pt x="3631" y="9176"/>
                </a:cubicBezTo>
                <a:cubicBezTo>
                  <a:pt x="3623" y="9132"/>
                  <a:pt x="3611" y="9110"/>
                  <a:pt x="3603" y="9066"/>
                </a:cubicBezTo>
                <a:cubicBezTo>
                  <a:pt x="3595" y="9022"/>
                  <a:pt x="3595" y="9000"/>
                  <a:pt x="3590" y="8956"/>
                </a:cubicBezTo>
                <a:cubicBezTo>
                  <a:pt x="3585" y="8912"/>
                  <a:pt x="3579" y="8891"/>
                  <a:pt x="3576" y="8847"/>
                </a:cubicBezTo>
                <a:cubicBezTo>
                  <a:pt x="3573" y="8803"/>
                  <a:pt x="3576" y="8781"/>
                  <a:pt x="3576" y="8737"/>
                </a:cubicBezTo>
                <a:cubicBezTo>
                  <a:pt x="3576" y="8693"/>
                  <a:pt x="3576" y="8672"/>
                  <a:pt x="3576" y="8628"/>
                </a:cubicBezTo>
                <a:cubicBezTo>
                  <a:pt x="3576" y="8584"/>
                  <a:pt x="3576" y="8562"/>
                  <a:pt x="3576" y="8518"/>
                </a:cubicBezTo>
                <a:cubicBezTo>
                  <a:pt x="3576" y="8474"/>
                  <a:pt x="3576" y="8453"/>
                  <a:pt x="3576" y="8409"/>
                </a:cubicBezTo>
                <a:cubicBezTo>
                  <a:pt x="3576" y="8365"/>
                  <a:pt x="3576" y="8343"/>
                  <a:pt x="3576" y="8299"/>
                </a:cubicBezTo>
                <a:cubicBezTo>
                  <a:pt x="3576" y="8255"/>
                  <a:pt x="3576" y="8237"/>
                  <a:pt x="3576" y="8190"/>
                </a:cubicBezTo>
                <a:cubicBezTo>
                  <a:pt x="3576" y="8143"/>
                  <a:pt x="3576" y="8113"/>
                  <a:pt x="3576" y="8066"/>
                </a:cubicBezTo>
                <a:cubicBezTo>
                  <a:pt x="3576" y="8019"/>
                  <a:pt x="3576" y="8001"/>
                  <a:pt x="3576" y="7957"/>
                </a:cubicBezTo>
                <a:cubicBezTo>
                  <a:pt x="3576" y="7913"/>
                  <a:pt x="3576" y="7891"/>
                  <a:pt x="3576" y="7847"/>
                </a:cubicBezTo>
                <a:cubicBezTo>
                  <a:pt x="3576" y="7803"/>
                  <a:pt x="3576" y="7782"/>
                  <a:pt x="3576" y="7738"/>
                </a:cubicBezTo>
                <a:cubicBezTo>
                  <a:pt x="3576" y="7694"/>
                  <a:pt x="3581" y="7672"/>
                  <a:pt x="3576" y="7628"/>
                </a:cubicBezTo>
                <a:cubicBezTo>
                  <a:pt x="3571" y="7584"/>
                  <a:pt x="3554" y="7563"/>
                  <a:pt x="3549" y="7519"/>
                </a:cubicBezTo>
                <a:cubicBezTo>
                  <a:pt x="3544" y="7475"/>
                  <a:pt x="3555" y="7453"/>
                  <a:pt x="3549" y="7409"/>
                </a:cubicBezTo>
                <a:cubicBezTo>
                  <a:pt x="3543" y="7365"/>
                  <a:pt x="3537" y="7343"/>
                  <a:pt x="3521" y="7299"/>
                </a:cubicBezTo>
                <a:cubicBezTo>
                  <a:pt x="3505" y="7255"/>
                  <a:pt x="3489" y="7234"/>
                  <a:pt x="3467" y="7190"/>
                </a:cubicBezTo>
                <a:cubicBezTo>
                  <a:pt x="3445" y="7146"/>
                  <a:pt x="3445" y="7121"/>
                  <a:pt x="3412" y="7080"/>
                </a:cubicBezTo>
                <a:cubicBezTo>
                  <a:pt x="3379" y="7039"/>
                  <a:pt x="3346" y="7022"/>
                  <a:pt x="3302" y="6984"/>
                </a:cubicBezTo>
                <a:cubicBezTo>
                  <a:pt x="3258" y="6946"/>
                  <a:pt x="3237" y="6919"/>
                  <a:pt x="3193" y="6889"/>
                </a:cubicBezTo>
                <a:cubicBezTo>
                  <a:pt x="3149" y="6859"/>
                  <a:pt x="3127" y="6861"/>
                  <a:pt x="3083" y="6834"/>
                </a:cubicBezTo>
                <a:cubicBezTo>
                  <a:pt x="3039" y="6807"/>
                  <a:pt x="3021" y="6779"/>
                  <a:pt x="2974" y="6752"/>
                </a:cubicBezTo>
                <a:cubicBezTo>
                  <a:pt x="2927" y="6725"/>
                  <a:pt x="2897" y="6716"/>
                  <a:pt x="2850" y="6697"/>
                </a:cubicBezTo>
                <a:cubicBezTo>
                  <a:pt x="2803" y="6678"/>
                  <a:pt x="2785" y="6675"/>
                  <a:pt x="2741" y="6656"/>
                </a:cubicBezTo>
                <a:cubicBezTo>
                  <a:pt x="2697" y="6637"/>
                  <a:pt x="2680" y="6620"/>
                  <a:pt x="2631" y="6601"/>
                </a:cubicBezTo>
                <a:cubicBezTo>
                  <a:pt x="2582" y="6582"/>
                  <a:pt x="2543" y="6576"/>
                  <a:pt x="2494" y="6560"/>
                </a:cubicBezTo>
                <a:cubicBezTo>
                  <a:pt x="2445" y="6544"/>
                  <a:pt x="2434" y="6535"/>
                  <a:pt x="2385" y="6519"/>
                </a:cubicBezTo>
                <a:cubicBezTo>
                  <a:pt x="2336" y="6503"/>
                  <a:pt x="2300" y="6492"/>
                  <a:pt x="2248" y="6478"/>
                </a:cubicBezTo>
                <a:cubicBezTo>
                  <a:pt x="2196" y="6464"/>
                  <a:pt x="2171" y="6464"/>
                  <a:pt x="2124" y="6450"/>
                </a:cubicBezTo>
                <a:cubicBezTo>
                  <a:pt x="2077" y="6436"/>
                  <a:pt x="2059" y="6428"/>
                  <a:pt x="2015" y="6409"/>
                </a:cubicBezTo>
                <a:cubicBezTo>
                  <a:pt x="1971" y="6390"/>
                  <a:pt x="1949" y="6370"/>
                  <a:pt x="1905" y="6354"/>
                </a:cubicBezTo>
                <a:cubicBezTo>
                  <a:pt x="1861" y="6338"/>
                  <a:pt x="1842" y="6343"/>
                  <a:pt x="1796" y="6327"/>
                </a:cubicBezTo>
                <a:cubicBezTo>
                  <a:pt x="1750" y="6311"/>
                  <a:pt x="1720" y="6294"/>
                  <a:pt x="1673" y="6272"/>
                </a:cubicBezTo>
                <a:cubicBezTo>
                  <a:pt x="1626" y="6250"/>
                  <a:pt x="1607" y="6240"/>
                  <a:pt x="1563" y="6218"/>
                </a:cubicBezTo>
                <a:cubicBezTo>
                  <a:pt x="1519" y="6196"/>
                  <a:pt x="1497" y="6182"/>
                  <a:pt x="1453" y="6163"/>
                </a:cubicBezTo>
                <a:cubicBezTo>
                  <a:pt x="1409" y="6144"/>
                  <a:pt x="1388" y="6141"/>
                  <a:pt x="1344" y="6122"/>
                </a:cubicBezTo>
                <a:cubicBezTo>
                  <a:pt x="1300" y="6103"/>
                  <a:pt x="1278" y="6089"/>
                  <a:pt x="1234" y="6067"/>
                </a:cubicBezTo>
                <a:cubicBezTo>
                  <a:pt x="1190" y="6045"/>
                  <a:pt x="1169" y="6037"/>
                  <a:pt x="1125" y="6012"/>
                </a:cubicBezTo>
                <a:cubicBezTo>
                  <a:pt x="1081" y="5987"/>
                  <a:pt x="1059" y="5977"/>
                  <a:pt x="1015" y="5944"/>
                </a:cubicBezTo>
                <a:cubicBezTo>
                  <a:pt x="971" y="5911"/>
                  <a:pt x="950" y="5881"/>
                  <a:pt x="906" y="5848"/>
                </a:cubicBezTo>
                <a:cubicBezTo>
                  <a:pt x="862" y="5815"/>
                  <a:pt x="840" y="5809"/>
                  <a:pt x="796" y="5779"/>
                </a:cubicBezTo>
                <a:cubicBezTo>
                  <a:pt x="752" y="5749"/>
                  <a:pt x="730" y="5730"/>
                  <a:pt x="686" y="5697"/>
                </a:cubicBezTo>
                <a:cubicBezTo>
                  <a:pt x="642" y="5664"/>
                  <a:pt x="621" y="5651"/>
                  <a:pt x="577" y="5615"/>
                </a:cubicBezTo>
                <a:cubicBezTo>
                  <a:pt x="533" y="5579"/>
                  <a:pt x="511" y="5555"/>
                  <a:pt x="467" y="5519"/>
                </a:cubicBezTo>
                <a:cubicBezTo>
                  <a:pt x="423" y="5483"/>
                  <a:pt x="399" y="5475"/>
                  <a:pt x="358" y="5437"/>
                </a:cubicBezTo>
                <a:cubicBezTo>
                  <a:pt x="317" y="5399"/>
                  <a:pt x="303" y="5368"/>
                  <a:pt x="262" y="5327"/>
                </a:cubicBezTo>
                <a:cubicBezTo>
                  <a:pt x="221" y="5286"/>
                  <a:pt x="190" y="5272"/>
                  <a:pt x="152" y="5231"/>
                </a:cubicBezTo>
                <a:cubicBezTo>
                  <a:pt x="114" y="5190"/>
                  <a:pt x="92" y="5166"/>
                  <a:pt x="70" y="5122"/>
                </a:cubicBezTo>
                <a:cubicBezTo>
                  <a:pt x="48" y="5078"/>
                  <a:pt x="51" y="5056"/>
                  <a:pt x="43" y="5012"/>
                </a:cubicBezTo>
                <a:cubicBezTo>
                  <a:pt x="35" y="4968"/>
                  <a:pt x="35" y="4949"/>
                  <a:pt x="29" y="4903"/>
                </a:cubicBezTo>
                <a:cubicBezTo>
                  <a:pt x="23" y="4857"/>
                  <a:pt x="18" y="4827"/>
                  <a:pt x="15" y="4780"/>
                </a:cubicBezTo>
                <a:cubicBezTo>
                  <a:pt x="12" y="4733"/>
                  <a:pt x="15" y="4714"/>
                  <a:pt x="15" y="4670"/>
                </a:cubicBezTo>
                <a:cubicBezTo>
                  <a:pt x="15" y="4626"/>
                  <a:pt x="15" y="4604"/>
                  <a:pt x="15" y="4560"/>
                </a:cubicBezTo>
                <a:cubicBezTo>
                  <a:pt x="15" y="4516"/>
                  <a:pt x="15" y="4495"/>
                  <a:pt x="15" y="4451"/>
                </a:cubicBezTo>
                <a:cubicBezTo>
                  <a:pt x="15" y="4407"/>
                  <a:pt x="18" y="4385"/>
                  <a:pt x="15" y="4341"/>
                </a:cubicBezTo>
                <a:cubicBezTo>
                  <a:pt x="12" y="4297"/>
                  <a:pt x="5" y="4276"/>
                  <a:pt x="2" y="4232"/>
                </a:cubicBezTo>
                <a:cubicBezTo>
                  <a:pt x="-1" y="4188"/>
                  <a:pt x="2" y="4166"/>
                  <a:pt x="2" y="4122"/>
                </a:cubicBezTo>
                <a:cubicBezTo>
                  <a:pt x="2" y="4078"/>
                  <a:pt x="2" y="4057"/>
                  <a:pt x="2" y="4013"/>
                </a:cubicBezTo>
                <a:cubicBezTo>
                  <a:pt x="2" y="3969"/>
                  <a:pt x="2" y="3947"/>
                  <a:pt x="2" y="3903"/>
                </a:cubicBezTo>
                <a:cubicBezTo>
                  <a:pt x="2" y="3859"/>
                  <a:pt x="-3" y="3838"/>
                  <a:pt x="2" y="3794"/>
                </a:cubicBezTo>
                <a:cubicBezTo>
                  <a:pt x="7" y="3750"/>
                  <a:pt x="24" y="3728"/>
                  <a:pt x="29" y="3684"/>
                </a:cubicBezTo>
                <a:cubicBezTo>
                  <a:pt x="34" y="3640"/>
                  <a:pt x="26" y="3618"/>
                  <a:pt x="29" y="3574"/>
                </a:cubicBezTo>
                <a:cubicBezTo>
                  <a:pt x="32" y="3530"/>
                  <a:pt x="37" y="3509"/>
                  <a:pt x="43" y="3465"/>
                </a:cubicBezTo>
                <a:cubicBezTo>
                  <a:pt x="49" y="3421"/>
                  <a:pt x="54" y="3399"/>
                  <a:pt x="57" y="3355"/>
                </a:cubicBezTo>
                <a:cubicBezTo>
                  <a:pt x="60" y="3311"/>
                  <a:pt x="54" y="3290"/>
                  <a:pt x="57" y="3246"/>
                </a:cubicBezTo>
                <a:cubicBezTo>
                  <a:pt x="60" y="3202"/>
                  <a:pt x="65" y="3180"/>
                  <a:pt x="70" y="3136"/>
                </a:cubicBezTo>
                <a:cubicBezTo>
                  <a:pt x="75" y="3092"/>
                  <a:pt x="76" y="3071"/>
                  <a:pt x="84" y="3027"/>
                </a:cubicBezTo>
                <a:cubicBezTo>
                  <a:pt x="92" y="2983"/>
                  <a:pt x="103" y="2961"/>
                  <a:pt x="111" y="2917"/>
                </a:cubicBezTo>
                <a:cubicBezTo>
                  <a:pt x="119" y="2873"/>
                  <a:pt x="122" y="2852"/>
                  <a:pt x="125" y="2808"/>
                </a:cubicBezTo>
                <a:cubicBezTo>
                  <a:pt x="128" y="2764"/>
                  <a:pt x="120" y="2742"/>
                  <a:pt x="125" y="2698"/>
                </a:cubicBezTo>
                <a:cubicBezTo>
                  <a:pt x="130" y="2654"/>
                  <a:pt x="144" y="2632"/>
                  <a:pt x="152" y="2588"/>
                </a:cubicBezTo>
                <a:cubicBezTo>
                  <a:pt x="160" y="2544"/>
                  <a:pt x="160" y="2523"/>
                  <a:pt x="166" y="2479"/>
                </a:cubicBezTo>
                <a:cubicBezTo>
                  <a:pt x="172" y="2435"/>
                  <a:pt x="172" y="2413"/>
                  <a:pt x="180" y="2369"/>
                </a:cubicBezTo>
                <a:cubicBezTo>
                  <a:pt x="188" y="2325"/>
                  <a:pt x="202" y="2304"/>
                  <a:pt x="207" y="2260"/>
                </a:cubicBezTo>
                <a:cubicBezTo>
                  <a:pt x="212" y="2216"/>
                  <a:pt x="201" y="2194"/>
                  <a:pt x="207" y="2150"/>
                </a:cubicBezTo>
                <a:cubicBezTo>
                  <a:pt x="213" y="2106"/>
                  <a:pt x="224" y="2085"/>
                  <a:pt x="235" y="2041"/>
                </a:cubicBezTo>
                <a:cubicBezTo>
                  <a:pt x="246" y="1997"/>
                  <a:pt x="251" y="1975"/>
                  <a:pt x="262" y="1931"/>
                </a:cubicBezTo>
                <a:cubicBezTo>
                  <a:pt x="273" y="1887"/>
                  <a:pt x="275" y="1865"/>
                  <a:pt x="289" y="1821"/>
                </a:cubicBezTo>
                <a:cubicBezTo>
                  <a:pt x="303" y="1777"/>
                  <a:pt x="316" y="1756"/>
                  <a:pt x="330" y="1712"/>
                </a:cubicBezTo>
                <a:cubicBezTo>
                  <a:pt x="344" y="1668"/>
                  <a:pt x="339" y="1646"/>
                  <a:pt x="358" y="1602"/>
                </a:cubicBezTo>
                <a:cubicBezTo>
                  <a:pt x="377" y="1558"/>
                  <a:pt x="390" y="1534"/>
                  <a:pt x="426" y="1493"/>
                </a:cubicBezTo>
                <a:cubicBezTo>
                  <a:pt x="462" y="1452"/>
                  <a:pt x="492" y="1427"/>
                  <a:pt x="536" y="1397"/>
                </a:cubicBezTo>
                <a:cubicBezTo>
                  <a:pt x="580" y="1367"/>
                  <a:pt x="601" y="1367"/>
                  <a:pt x="645" y="1342"/>
                </a:cubicBezTo>
                <a:cubicBezTo>
                  <a:pt x="689" y="1317"/>
                  <a:pt x="711" y="1304"/>
                  <a:pt x="755" y="1274"/>
                </a:cubicBezTo>
                <a:cubicBezTo>
                  <a:pt x="799" y="1244"/>
                  <a:pt x="821" y="1219"/>
                  <a:pt x="865" y="1192"/>
                </a:cubicBezTo>
                <a:cubicBezTo>
                  <a:pt x="909" y="1165"/>
                  <a:pt x="930" y="1164"/>
                  <a:pt x="974" y="1137"/>
                </a:cubicBezTo>
                <a:cubicBezTo>
                  <a:pt x="1018" y="1110"/>
                  <a:pt x="1040" y="1085"/>
                  <a:pt x="1084" y="1055"/>
                </a:cubicBezTo>
                <a:cubicBezTo>
                  <a:pt x="1128" y="1025"/>
                  <a:pt x="1149" y="1013"/>
                  <a:pt x="1193" y="986"/>
                </a:cubicBezTo>
                <a:cubicBezTo>
                  <a:pt x="1237" y="959"/>
                  <a:pt x="1259" y="948"/>
                  <a:pt x="1303" y="918"/>
                </a:cubicBezTo>
                <a:cubicBezTo>
                  <a:pt x="1347" y="888"/>
                  <a:pt x="1368" y="862"/>
                  <a:pt x="1412" y="835"/>
                </a:cubicBezTo>
                <a:cubicBezTo>
                  <a:pt x="1456" y="808"/>
                  <a:pt x="1478" y="803"/>
                  <a:pt x="1522" y="781"/>
                </a:cubicBezTo>
                <a:cubicBezTo>
                  <a:pt x="1566" y="759"/>
                  <a:pt x="1587" y="748"/>
                  <a:pt x="1631" y="726"/>
                </a:cubicBezTo>
                <a:cubicBezTo>
                  <a:pt x="1675" y="704"/>
                  <a:pt x="1697" y="690"/>
                  <a:pt x="1741" y="671"/>
                </a:cubicBezTo>
                <a:cubicBezTo>
                  <a:pt x="1785" y="652"/>
                  <a:pt x="1807" y="641"/>
                  <a:pt x="1851" y="630"/>
                </a:cubicBezTo>
                <a:cubicBezTo>
                  <a:pt x="1895" y="619"/>
                  <a:pt x="1916" y="621"/>
                  <a:pt x="1960" y="616"/>
                </a:cubicBezTo>
                <a:cubicBezTo>
                  <a:pt x="2004" y="611"/>
                  <a:pt x="2026" y="606"/>
                  <a:pt x="2070" y="603"/>
                </a:cubicBezTo>
                <a:cubicBezTo>
                  <a:pt x="2114" y="600"/>
                  <a:pt x="2135" y="603"/>
                  <a:pt x="2179" y="603"/>
                </a:cubicBezTo>
                <a:cubicBezTo>
                  <a:pt x="2223" y="603"/>
                  <a:pt x="2245" y="595"/>
                  <a:pt x="2289" y="603"/>
                </a:cubicBezTo>
                <a:cubicBezTo>
                  <a:pt x="2333" y="611"/>
                  <a:pt x="2354" y="633"/>
                  <a:pt x="2398" y="644"/>
                </a:cubicBezTo>
                <a:cubicBezTo>
                  <a:pt x="2442" y="655"/>
                  <a:pt x="2464" y="654"/>
                  <a:pt x="2508" y="657"/>
                </a:cubicBezTo>
                <a:cubicBezTo>
                  <a:pt x="2552" y="660"/>
                  <a:pt x="2573" y="657"/>
                  <a:pt x="2617" y="657"/>
                </a:cubicBezTo>
                <a:cubicBezTo>
                  <a:pt x="2661" y="657"/>
                  <a:pt x="2683" y="662"/>
                  <a:pt x="2727" y="657"/>
                </a:cubicBezTo>
                <a:cubicBezTo>
                  <a:pt x="2771" y="652"/>
                  <a:pt x="2793" y="644"/>
                  <a:pt x="2837" y="630"/>
                </a:cubicBezTo>
                <a:cubicBezTo>
                  <a:pt x="2881" y="616"/>
                  <a:pt x="2902" y="611"/>
                  <a:pt x="2946" y="589"/>
                </a:cubicBezTo>
                <a:cubicBezTo>
                  <a:pt x="2990" y="567"/>
                  <a:pt x="3012" y="545"/>
                  <a:pt x="3056" y="520"/>
                </a:cubicBezTo>
                <a:cubicBezTo>
                  <a:pt x="3100" y="495"/>
                  <a:pt x="3121" y="485"/>
                  <a:pt x="3165" y="466"/>
                </a:cubicBezTo>
                <a:cubicBezTo>
                  <a:pt x="3209" y="447"/>
                  <a:pt x="3231" y="447"/>
                  <a:pt x="3275" y="425"/>
                </a:cubicBezTo>
                <a:cubicBezTo>
                  <a:pt x="3319" y="403"/>
                  <a:pt x="3340" y="381"/>
                  <a:pt x="3384" y="356"/>
                </a:cubicBezTo>
                <a:cubicBezTo>
                  <a:pt x="3428" y="331"/>
                  <a:pt x="3450" y="323"/>
                  <a:pt x="3494" y="301"/>
                </a:cubicBezTo>
                <a:cubicBezTo>
                  <a:pt x="3538" y="279"/>
                  <a:pt x="3559" y="269"/>
                  <a:pt x="3603" y="247"/>
                </a:cubicBezTo>
                <a:cubicBezTo>
                  <a:pt x="3647" y="225"/>
                  <a:pt x="3669" y="217"/>
                  <a:pt x="3713" y="192"/>
                </a:cubicBezTo>
                <a:cubicBezTo>
                  <a:pt x="3757" y="167"/>
                  <a:pt x="3779" y="150"/>
                  <a:pt x="3823" y="123"/>
                </a:cubicBezTo>
                <a:cubicBezTo>
                  <a:pt x="3867" y="96"/>
                  <a:pt x="3888" y="80"/>
                  <a:pt x="3932" y="55"/>
                </a:cubicBezTo>
                <a:cubicBezTo>
                  <a:pt x="3976" y="30"/>
                  <a:pt x="4022" y="10"/>
                  <a:pt x="4042" y="0"/>
                </a:cubicBezTo>
              </a:path>
            </a:pathLst>
          </a:custGeom>
          <a:noFill/>
          <a:ln w="38100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917690" y="2012950"/>
            <a:ext cx="5313680" cy="17532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206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传统航线</a:t>
            </a:r>
            <a:r>
              <a:rPr lang="en-US" altLang="zh-CN" sz="2400" b="1">
                <a:solidFill>
                  <a:srgbClr val="00206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</a:t>
            </a:r>
            <a:r>
              <a:rPr lang="zh-CN" altLang="en-US" sz="2400" b="1">
                <a:solidFill>
                  <a:srgbClr val="00206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好望角航线</a:t>
            </a:r>
            <a:endParaRPr lang="zh-CN" altLang="en-US" sz="2400" b="1">
              <a:solidFill>
                <a:srgbClr val="00206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i="1">
                <a:solidFill>
                  <a:srgbClr val="002060"/>
                </a:solidFill>
                <a:highlight>
                  <a:srgbClr val="FFFF00"/>
                </a:highligh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亚丁湾、印度洋、好望角、大西洋、直布罗陀海峡、地中海</a:t>
            </a:r>
            <a:endParaRPr lang="zh-CN" altLang="en-US" sz="2400">
              <a:solidFill>
                <a:srgbClr val="FF0000"/>
              </a:solidFill>
              <a:highlight>
                <a:srgbClr val="FFFF00"/>
              </a:highligh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3136688" y="329433"/>
            <a:ext cx="2725561" cy="2453165"/>
          </a:xfrm>
          <a:custGeom>
            <a:avLst/>
            <a:gdLst>
              <a:gd name="connsiteX0" fmla="*/ 4292 w 4292"/>
              <a:gd name="connsiteY0" fmla="*/ 3629 h 3863"/>
              <a:gd name="connsiteX1" fmla="*/ 4238 w 4292"/>
              <a:gd name="connsiteY1" fmla="*/ 3739 h 3863"/>
              <a:gd name="connsiteX2" fmla="*/ 4169 w 4292"/>
              <a:gd name="connsiteY2" fmla="*/ 3848 h 3863"/>
              <a:gd name="connsiteX3" fmla="*/ 3868 w 4292"/>
              <a:gd name="connsiteY3" fmla="*/ 3451 h 3863"/>
              <a:gd name="connsiteX4" fmla="*/ 3840 w 4292"/>
              <a:gd name="connsiteY4" fmla="*/ 3341 h 3863"/>
              <a:gd name="connsiteX5" fmla="*/ 3731 w 4292"/>
              <a:gd name="connsiteY5" fmla="*/ 3273 h 3863"/>
              <a:gd name="connsiteX6" fmla="*/ 3676 w 4292"/>
              <a:gd name="connsiteY6" fmla="*/ 3163 h 3863"/>
              <a:gd name="connsiteX7" fmla="*/ 3621 w 4292"/>
              <a:gd name="connsiteY7" fmla="*/ 3054 h 3863"/>
              <a:gd name="connsiteX8" fmla="*/ 3553 w 4292"/>
              <a:gd name="connsiteY8" fmla="*/ 2944 h 3863"/>
              <a:gd name="connsiteX9" fmla="*/ 3498 w 4292"/>
              <a:gd name="connsiteY9" fmla="*/ 2835 h 3863"/>
              <a:gd name="connsiteX10" fmla="*/ 3471 w 4292"/>
              <a:gd name="connsiteY10" fmla="*/ 2725 h 3863"/>
              <a:gd name="connsiteX11" fmla="*/ 3388 w 4292"/>
              <a:gd name="connsiteY11" fmla="*/ 2616 h 3863"/>
              <a:gd name="connsiteX12" fmla="*/ 3279 w 4292"/>
              <a:gd name="connsiteY12" fmla="*/ 2520 h 3863"/>
              <a:gd name="connsiteX13" fmla="*/ 3210 w 4292"/>
              <a:gd name="connsiteY13" fmla="*/ 2410 h 3863"/>
              <a:gd name="connsiteX14" fmla="*/ 3156 w 4292"/>
              <a:gd name="connsiteY14" fmla="*/ 2301 h 3863"/>
              <a:gd name="connsiteX15" fmla="*/ 3074 w 4292"/>
              <a:gd name="connsiteY15" fmla="*/ 2191 h 3863"/>
              <a:gd name="connsiteX16" fmla="*/ 2964 w 4292"/>
              <a:gd name="connsiteY16" fmla="*/ 2109 h 3863"/>
              <a:gd name="connsiteX17" fmla="*/ 2854 w 4292"/>
              <a:gd name="connsiteY17" fmla="*/ 2027 h 3863"/>
              <a:gd name="connsiteX18" fmla="*/ 2745 w 4292"/>
              <a:gd name="connsiteY18" fmla="*/ 1931 h 3863"/>
              <a:gd name="connsiteX19" fmla="*/ 2512 w 4292"/>
              <a:gd name="connsiteY19" fmla="*/ 1534 h 3863"/>
              <a:gd name="connsiteX20" fmla="*/ 2471 w 4292"/>
              <a:gd name="connsiteY20" fmla="*/ 1424 h 3863"/>
              <a:gd name="connsiteX21" fmla="*/ 2416 w 4292"/>
              <a:gd name="connsiteY21" fmla="*/ 1315 h 3863"/>
              <a:gd name="connsiteX22" fmla="*/ 2307 w 4292"/>
              <a:gd name="connsiteY22" fmla="*/ 1219 h 3863"/>
              <a:gd name="connsiteX23" fmla="*/ 2197 w 4292"/>
              <a:gd name="connsiteY23" fmla="*/ 1164 h 3863"/>
              <a:gd name="connsiteX24" fmla="*/ 2087 w 4292"/>
              <a:gd name="connsiteY24" fmla="*/ 1095 h 3863"/>
              <a:gd name="connsiteX25" fmla="*/ 1978 w 4292"/>
              <a:gd name="connsiteY25" fmla="*/ 1041 h 3863"/>
              <a:gd name="connsiteX26" fmla="*/ 1868 w 4292"/>
              <a:gd name="connsiteY26" fmla="*/ 986 h 3863"/>
              <a:gd name="connsiteX27" fmla="*/ 1608 w 4292"/>
              <a:gd name="connsiteY27" fmla="*/ 849 h 3863"/>
              <a:gd name="connsiteX28" fmla="*/ 1499 w 4292"/>
              <a:gd name="connsiteY28" fmla="*/ 835 h 3863"/>
              <a:gd name="connsiteX29" fmla="*/ 1389 w 4292"/>
              <a:gd name="connsiteY29" fmla="*/ 835 h 3863"/>
              <a:gd name="connsiteX30" fmla="*/ 1279 w 4292"/>
              <a:gd name="connsiteY30" fmla="*/ 835 h 3863"/>
              <a:gd name="connsiteX31" fmla="*/ 1170 w 4292"/>
              <a:gd name="connsiteY31" fmla="*/ 835 h 3863"/>
              <a:gd name="connsiteX32" fmla="*/ 1060 w 4292"/>
              <a:gd name="connsiteY32" fmla="*/ 835 h 3863"/>
              <a:gd name="connsiteX33" fmla="*/ 951 w 4292"/>
              <a:gd name="connsiteY33" fmla="*/ 835 h 3863"/>
              <a:gd name="connsiteX34" fmla="*/ 841 w 4292"/>
              <a:gd name="connsiteY34" fmla="*/ 835 h 3863"/>
              <a:gd name="connsiteX35" fmla="*/ 732 w 4292"/>
              <a:gd name="connsiteY35" fmla="*/ 808 h 3863"/>
              <a:gd name="connsiteX36" fmla="*/ 622 w 4292"/>
              <a:gd name="connsiteY36" fmla="*/ 780 h 3863"/>
              <a:gd name="connsiteX37" fmla="*/ 513 w 4292"/>
              <a:gd name="connsiteY37" fmla="*/ 739 h 3863"/>
              <a:gd name="connsiteX38" fmla="*/ 403 w 4292"/>
              <a:gd name="connsiteY38" fmla="*/ 712 h 3863"/>
              <a:gd name="connsiteX39" fmla="*/ 293 w 4292"/>
              <a:gd name="connsiteY39" fmla="*/ 685 h 3863"/>
              <a:gd name="connsiteX40" fmla="*/ 184 w 4292"/>
              <a:gd name="connsiteY40" fmla="*/ 602 h 3863"/>
              <a:gd name="connsiteX41" fmla="*/ 74 w 4292"/>
              <a:gd name="connsiteY41" fmla="*/ 548 h 3863"/>
              <a:gd name="connsiteX42" fmla="*/ 6 w 4292"/>
              <a:gd name="connsiteY42" fmla="*/ 438 h 3863"/>
              <a:gd name="connsiteX43" fmla="*/ 6 w 4292"/>
              <a:gd name="connsiteY43" fmla="*/ 329 h 3863"/>
              <a:gd name="connsiteX44" fmla="*/ 6 w 4292"/>
              <a:gd name="connsiteY44" fmla="*/ 219 h 3863"/>
              <a:gd name="connsiteX45" fmla="*/ 6 w 4292"/>
              <a:gd name="connsiteY45" fmla="*/ 109 h 3863"/>
              <a:gd name="connsiteX46" fmla="*/ 33 w 4292"/>
              <a:gd name="connsiteY46" fmla="*/ 0 h 3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292" h="3863">
                <a:moveTo>
                  <a:pt x="4292" y="3629"/>
                </a:moveTo>
                <a:cubicBezTo>
                  <a:pt x="4283" y="3649"/>
                  <a:pt x="4263" y="3695"/>
                  <a:pt x="4238" y="3739"/>
                </a:cubicBezTo>
                <a:cubicBezTo>
                  <a:pt x="4213" y="3783"/>
                  <a:pt x="4243" y="3906"/>
                  <a:pt x="4169" y="3848"/>
                </a:cubicBezTo>
                <a:cubicBezTo>
                  <a:pt x="4095" y="3790"/>
                  <a:pt x="3934" y="3552"/>
                  <a:pt x="3868" y="3451"/>
                </a:cubicBezTo>
                <a:cubicBezTo>
                  <a:pt x="3802" y="3350"/>
                  <a:pt x="3867" y="3377"/>
                  <a:pt x="3840" y="3341"/>
                </a:cubicBezTo>
                <a:cubicBezTo>
                  <a:pt x="3813" y="3305"/>
                  <a:pt x="3764" y="3309"/>
                  <a:pt x="3731" y="3273"/>
                </a:cubicBezTo>
                <a:cubicBezTo>
                  <a:pt x="3698" y="3237"/>
                  <a:pt x="3698" y="3207"/>
                  <a:pt x="3676" y="3163"/>
                </a:cubicBezTo>
                <a:cubicBezTo>
                  <a:pt x="3654" y="3119"/>
                  <a:pt x="3646" y="3098"/>
                  <a:pt x="3621" y="3054"/>
                </a:cubicBezTo>
                <a:cubicBezTo>
                  <a:pt x="3596" y="3010"/>
                  <a:pt x="3578" y="2988"/>
                  <a:pt x="3553" y="2944"/>
                </a:cubicBezTo>
                <a:cubicBezTo>
                  <a:pt x="3528" y="2900"/>
                  <a:pt x="3514" y="2879"/>
                  <a:pt x="3498" y="2835"/>
                </a:cubicBezTo>
                <a:cubicBezTo>
                  <a:pt x="3482" y="2791"/>
                  <a:pt x="3493" y="2769"/>
                  <a:pt x="3471" y="2725"/>
                </a:cubicBezTo>
                <a:cubicBezTo>
                  <a:pt x="3449" y="2681"/>
                  <a:pt x="3426" y="2657"/>
                  <a:pt x="3388" y="2616"/>
                </a:cubicBezTo>
                <a:cubicBezTo>
                  <a:pt x="3350" y="2575"/>
                  <a:pt x="3315" y="2561"/>
                  <a:pt x="3279" y="2520"/>
                </a:cubicBezTo>
                <a:cubicBezTo>
                  <a:pt x="3243" y="2479"/>
                  <a:pt x="3235" y="2454"/>
                  <a:pt x="3210" y="2410"/>
                </a:cubicBezTo>
                <a:cubicBezTo>
                  <a:pt x="3185" y="2366"/>
                  <a:pt x="3183" y="2345"/>
                  <a:pt x="3156" y="2301"/>
                </a:cubicBezTo>
                <a:cubicBezTo>
                  <a:pt x="3129" y="2257"/>
                  <a:pt x="3112" y="2229"/>
                  <a:pt x="3074" y="2191"/>
                </a:cubicBezTo>
                <a:cubicBezTo>
                  <a:pt x="3036" y="2153"/>
                  <a:pt x="3008" y="2142"/>
                  <a:pt x="2964" y="2109"/>
                </a:cubicBezTo>
                <a:cubicBezTo>
                  <a:pt x="2920" y="2076"/>
                  <a:pt x="2898" y="2063"/>
                  <a:pt x="2854" y="2027"/>
                </a:cubicBezTo>
                <a:cubicBezTo>
                  <a:pt x="2810" y="1991"/>
                  <a:pt x="2813" y="2030"/>
                  <a:pt x="2745" y="1931"/>
                </a:cubicBezTo>
                <a:cubicBezTo>
                  <a:pt x="2677" y="1832"/>
                  <a:pt x="2567" y="1635"/>
                  <a:pt x="2512" y="1534"/>
                </a:cubicBezTo>
                <a:cubicBezTo>
                  <a:pt x="2457" y="1433"/>
                  <a:pt x="2490" y="1468"/>
                  <a:pt x="2471" y="1424"/>
                </a:cubicBezTo>
                <a:cubicBezTo>
                  <a:pt x="2452" y="1380"/>
                  <a:pt x="2449" y="1356"/>
                  <a:pt x="2416" y="1315"/>
                </a:cubicBezTo>
                <a:cubicBezTo>
                  <a:pt x="2383" y="1274"/>
                  <a:pt x="2351" y="1249"/>
                  <a:pt x="2307" y="1219"/>
                </a:cubicBezTo>
                <a:cubicBezTo>
                  <a:pt x="2263" y="1189"/>
                  <a:pt x="2241" y="1189"/>
                  <a:pt x="2197" y="1164"/>
                </a:cubicBezTo>
                <a:cubicBezTo>
                  <a:pt x="2153" y="1139"/>
                  <a:pt x="2131" y="1120"/>
                  <a:pt x="2087" y="1095"/>
                </a:cubicBezTo>
                <a:cubicBezTo>
                  <a:pt x="2043" y="1070"/>
                  <a:pt x="2022" y="1063"/>
                  <a:pt x="1978" y="1041"/>
                </a:cubicBezTo>
                <a:cubicBezTo>
                  <a:pt x="1934" y="1019"/>
                  <a:pt x="1942" y="1024"/>
                  <a:pt x="1868" y="986"/>
                </a:cubicBezTo>
                <a:cubicBezTo>
                  <a:pt x="1794" y="948"/>
                  <a:pt x="1682" y="879"/>
                  <a:pt x="1608" y="849"/>
                </a:cubicBezTo>
                <a:cubicBezTo>
                  <a:pt x="1534" y="819"/>
                  <a:pt x="1543" y="838"/>
                  <a:pt x="1499" y="835"/>
                </a:cubicBezTo>
                <a:cubicBezTo>
                  <a:pt x="1455" y="832"/>
                  <a:pt x="1433" y="835"/>
                  <a:pt x="1389" y="835"/>
                </a:cubicBezTo>
                <a:cubicBezTo>
                  <a:pt x="1345" y="835"/>
                  <a:pt x="1323" y="835"/>
                  <a:pt x="1279" y="835"/>
                </a:cubicBezTo>
                <a:cubicBezTo>
                  <a:pt x="1235" y="835"/>
                  <a:pt x="1214" y="835"/>
                  <a:pt x="1170" y="835"/>
                </a:cubicBezTo>
                <a:cubicBezTo>
                  <a:pt x="1126" y="835"/>
                  <a:pt x="1104" y="835"/>
                  <a:pt x="1060" y="835"/>
                </a:cubicBezTo>
                <a:cubicBezTo>
                  <a:pt x="1016" y="835"/>
                  <a:pt x="995" y="835"/>
                  <a:pt x="951" y="835"/>
                </a:cubicBezTo>
                <a:cubicBezTo>
                  <a:pt x="907" y="835"/>
                  <a:pt x="885" y="840"/>
                  <a:pt x="841" y="835"/>
                </a:cubicBezTo>
                <a:cubicBezTo>
                  <a:pt x="797" y="830"/>
                  <a:pt x="776" y="819"/>
                  <a:pt x="732" y="808"/>
                </a:cubicBezTo>
                <a:cubicBezTo>
                  <a:pt x="688" y="797"/>
                  <a:pt x="666" y="794"/>
                  <a:pt x="622" y="780"/>
                </a:cubicBezTo>
                <a:cubicBezTo>
                  <a:pt x="578" y="766"/>
                  <a:pt x="557" y="753"/>
                  <a:pt x="513" y="739"/>
                </a:cubicBezTo>
                <a:cubicBezTo>
                  <a:pt x="469" y="725"/>
                  <a:pt x="447" y="723"/>
                  <a:pt x="403" y="712"/>
                </a:cubicBezTo>
                <a:cubicBezTo>
                  <a:pt x="359" y="701"/>
                  <a:pt x="337" y="707"/>
                  <a:pt x="293" y="685"/>
                </a:cubicBezTo>
                <a:cubicBezTo>
                  <a:pt x="249" y="663"/>
                  <a:pt x="228" y="629"/>
                  <a:pt x="184" y="602"/>
                </a:cubicBezTo>
                <a:cubicBezTo>
                  <a:pt x="140" y="575"/>
                  <a:pt x="110" y="581"/>
                  <a:pt x="74" y="548"/>
                </a:cubicBezTo>
                <a:cubicBezTo>
                  <a:pt x="38" y="515"/>
                  <a:pt x="20" y="482"/>
                  <a:pt x="6" y="438"/>
                </a:cubicBezTo>
                <a:cubicBezTo>
                  <a:pt x="-8" y="394"/>
                  <a:pt x="6" y="373"/>
                  <a:pt x="6" y="329"/>
                </a:cubicBezTo>
                <a:cubicBezTo>
                  <a:pt x="6" y="285"/>
                  <a:pt x="6" y="263"/>
                  <a:pt x="6" y="219"/>
                </a:cubicBezTo>
                <a:cubicBezTo>
                  <a:pt x="6" y="175"/>
                  <a:pt x="1" y="153"/>
                  <a:pt x="6" y="109"/>
                </a:cubicBezTo>
                <a:cubicBezTo>
                  <a:pt x="11" y="65"/>
                  <a:pt x="0" y="16"/>
                  <a:pt x="33" y="0"/>
                </a:cubicBezTo>
              </a:path>
            </a:pathLst>
          </a:custGeom>
          <a:noFill/>
          <a:ln w="381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6917055" y="3749040"/>
            <a:ext cx="5313680" cy="17532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现代航线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—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苏伊士运河航线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i="1">
                <a:solidFill>
                  <a:srgbClr val="FF0000"/>
                </a:solidFill>
                <a:highlight>
                  <a:srgbClr val="FFFF00"/>
                </a:highlight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红海、苏伊士运河、地中海</a:t>
            </a:r>
            <a:endParaRPr lang="zh-CN" altLang="en-US" sz="2400" i="1">
              <a:solidFill>
                <a:srgbClr val="FF0000"/>
              </a:solidFill>
              <a:highlight>
                <a:srgbClr val="FFFF00"/>
              </a:highligh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2400" i="1">
              <a:solidFill>
                <a:srgbClr val="FF0000"/>
              </a:solidFill>
              <a:highlight>
                <a:srgbClr val="FFFF00"/>
              </a:highlight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892290" y="5052060"/>
            <a:ext cx="536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缩短航程、降低风险、节省时间与费用</a:t>
            </a:r>
            <a:endParaRPr lang="zh-CN" altLang="en-US" sz="2400" b="1"/>
          </a:p>
        </p:txBody>
      </p:sp>
      <p:sp>
        <p:nvSpPr>
          <p:cNvPr id="46" name="文本框 45"/>
          <p:cNvSpPr txBox="1"/>
          <p:nvPr/>
        </p:nvSpPr>
        <p:spPr>
          <a:xfrm>
            <a:off x="6917690" y="5581650"/>
            <a:ext cx="5313680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苏伊士运河大大缩短了从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亚洲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到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欧洲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的距离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东方伟大的航道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3840" y="5081905"/>
            <a:ext cx="2160905" cy="1198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两条航线总长相差</a:t>
            </a:r>
            <a:r>
              <a:rPr lang="en-US" altLang="zh-CN" sz="2400" b="1"/>
              <a:t>8000</a:t>
            </a:r>
            <a:r>
              <a:rPr lang="zh-CN" altLang="en-US" sz="2400" b="1"/>
              <a:t>公里</a:t>
            </a:r>
            <a:endParaRPr lang="zh-CN" altLang="en-US" sz="24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 bldLvl="0" animBg="1"/>
      <p:bldP spid="6" grpId="1" animBg="1"/>
      <p:bldP spid="7" grpId="1"/>
      <p:bldP spid="13" grpId="0" animBg="1"/>
      <p:bldP spid="16" grpId="0"/>
      <p:bldP spid="15" grpId="0"/>
      <p:bldP spid="14" grpId="0" animBg="1"/>
      <p:bldP spid="36" grpId="0" animBg="1"/>
      <p:bldP spid="38" grpId="0" bldLvl="0" animBg="1"/>
      <p:bldP spid="41" grpId="0" animBg="1"/>
      <p:bldP spid="43" grpId="0" bldLvl="0" animBg="1"/>
      <p:bldP spid="45" grpId="0"/>
      <p:bldP spid="46" grpId="0" bldLvl="0" animBg="1"/>
      <p:bldP spid="33" grpId="0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" name="图片 132"/>
          <p:cNvPicPr/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4799965" cy="2821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800600" y="0"/>
            <a:ext cx="7391400" cy="3415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目前12%的全球贸易、25%的全球集装箱经由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苏伊士运河</a:t>
            </a:r>
            <a:r>
              <a:rPr lang="en-US" altLang="zh-CN" sz="24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流通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24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4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2019年共有1.9万艘船通过该运河，运载的货物重达12.5亿吨。</a:t>
            </a:r>
            <a:endParaRPr lang="en-US" altLang="zh-CN" sz="24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运送的货物包括：石油、纸浆、家具家电、咖啡、茶叶、牛羊。</a:t>
            </a:r>
            <a:endParaRPr lang="zh-CN" altLang="en-US" sz="2400" b="1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4150" y="4601845"/>
            <a:ext cx="4799965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运河税收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是埃及外汇收入的主要来源之一。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970" y="3986530"/>
            <a:ext cx="6066155" cy="27959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-71120"/>
            <a:ext cx="2291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200" b="1">
                <a:latin typeface="华文隶书" panose="02010800040101010101" charset="-122"/>
                <a:ea typeface="华文隶书" panose="02010800040101010101" charset="-122"/>
                <a:cs typeface="华文行楷" panose="02010800040101010101" charset="-122"/>
              </a:rPr>
              <a:t>尼罗河</a:t>
            </a:r>
            <a:endParaRPr lang="zh-CN" altLang="en-US" sz="3200" b="1">
              <a:latin typeface="华文隶书" panose="02010800040101010101" charset="-122"/>
              <a:ea typeface="华文隶书" panose="02010800040101010101" charset="-122"/>
              <a:cs typeface="华文行楷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8450" y="0"/>
            <a:ext cx="6813550" cy="6878955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8521700" y="1346835"/>
            <a:ext cx="1195705" cy="5374005"/>
          </a:xfrm>
          <a:custGeom>
            <a:avLst/>
            <a:gdLst>
              <a:gd name="connisteX0" fmla="*/ 0 w 1195705"/>
              <a:gd name="connsiteY0" fmla="*/ 5374005 h 5374005"/>
              <a:gd name="connisteX1" fmla="*/ 339090 w 1195705"/>
              <a:gd name="connsiteY1" fmla="*/ 4965065 h 5374005"/>
              <a:gd name="connisteX2" fmla="*/ 643255 w 1195705"/>
              <a:gd name="connsiteY2" fmla="*/ 4652010 h 5374005"/>
              <a:gd name="connisteX3" fmla="*/ 721360 w 1195705"/>
              <a:gd name="connsiteY3" fmla="*/ 4478020 h 5374005"/>
              <a:gd name="connisteX4" fmla="*/ 869315 w 1195705"/>
              <a:gd name="connsiteY4" fmla="*/ 4391025 h 5374005"/>
              <a:gd name="connisteX5" fmla="*/ 982345 w 1195705"/>
              <a:gd name="connsiteY5" fmla="*/ 4399915 h 5374005"/>
              <a:gd name="connisteX6" fmla="*/ 1182370 w 1195705"/>
              <a:gd name="connsiteY6" fmla="*/ 4095750 h 5374005"/>
              <a:gd name="connisteX7" fmla="*/ 1165225 w 1195705"/>
              <a:gd name="connsiteY7" fmla="*/ 3791585 h 5374005"/>
              <a:gd name="connisteX8" fmla="*/ 1165225 w 1195705"/>
              <a:gd name="connsiteY8" fmla="*/ 3260725 h 5374005"/>
              <a:gd name="connisteX9" fmla="*/ 1026160 w 1195705"/>
              <a:gd name="connsiteY9" fmla="*/ 3156585 h 5374005"/>
              <a:gd name="connisteX10" fmla="*/ 991235 w 1195705"/>
              <a:gd name="connsiteY10" fmla="*/ 3008630 h 5374005"/>
              <a:gd name="connisteX11" fmla="*/ 1078230 w 1195705"/>
              <a:gd name="connsiteY11" fmla="*/ 2843530 h 5374005"/>
              <a:gd name="connisteX12" fmla="*/ 1156335 w 1195705"/>
              <a:gd name="connsiteY12" fmla="*/ 2669540 h 5374005"/>
              <a:gd name="connisteX13" fmla="*/ 886460 w 1195705"/>
              <a:gd name="connsiteY13" fmla="*/ 2730500 h 5374005"/>
              <a:gd name="connisteX14" fmla="*/ 591185 w 1195705"/>
              <a:gd name="connsiteY14" fmla="*/ 2399665 h 5374005"/>
              <a:gd name="connisteX15" fmla="*/ 434340 w 1195705"/>
              <a:gd name="connsiteY15" fmla="*/ 2173605 h 5374005"/>
              <a:gd name="connisteX16" fmla="*/ 269240 w 1195705"/>
              <a:gd name="connsiteY16" fmla="*/ 1956435 h 5374005"/>
              <a:gd name="connisteX17" fmla="*/ 295275 w 1195705"/>
              <a:gd name="connsiteY17" fmla="*/ 1765300 h 5374005"/>
              <a:gd name="connisteX18" fmla="*/ 200025 w 1195705"/>
              <a:gd name="connsiteY18" fmla="*/ 1547495 h 5374005"/>
              <a:gd name="connisteX19" fmla="*/ 426085 w 1195705"/>
              <a:gd name="connsiteY19" fmla="*/ 1147445 h 5374005"/>
              <a:gd name="connisteX20" fmla="*/ 417195 w 1195705"/>
              <a:gd name="connsiteY20" fmla="*/ 869315 h 5374005"/>
              <a:gd name="connisteX21" fmla="*/ 234315 w 1195705"/>
              <a:gd name="connsiteY21" fmla="*/ 487045 h 5374005"/>
              <a:gd name="connisteX22" fmla="*/ 182245 w 1195705"/>
              <a:gd name="connsiteY22" fmla="*/ 330200 h 5374005"/>
              <a:gd name="connisteX23" fmla="*/ 8255 w 1195705"/>
              <a:gd name="connsiteY23" fmla="*/ 17145 h 5374005"/>
              <a:gd name="connisteX24" fmla="*/ 243205 w 1195705"/>
              <a:gd name="connsiteY24" fmla="*/ 469265 h 5374005"/>
              <a:gd name="connisteX25" fmla="*/ 313055 w 1195705"/>
              <a:gd name="connsiteY25" fmla="*/ 652145 h 5374005"/>
              <a:gd name="connisteX26" fmla="*/ 443230 w 1195705"/>
              <a:gd name="connsiteY26" fmla="*/ 330200 h 5374005"/>
              <a:gd name="connisteX27" fmla="*/ 443230 w 1195705"/>
              <a:gd name="connsiteY27" fmla="*/ 165100 h 5374005"/>
              <a:gd name="connisteX28" fmla="*/ 617220 w 1195705"/>
              <a:gd name="connsiteY28" fmla="*/ 0 h 53740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</a:cxnLst>
            <a:rect l="l" t="t" r="r" b="b"/>
            <a:pathLst>
              <a:path w="1195706" h="5374005">
                <a:moveTo>
                  <a:pt x="0" y="5374005"/>
                </a:moveTo>
                <a:cubicBezTo>
                  <a:pt x="61595" y="5298440"/>
                  <a:pt x="210185" y="5109210"/>
                  <a:pt x="339090" y="4965065"/>
                </a:cubicBezTo>
                <a:cubicBezTo>
                  <a:pt x="467995" y="4820920"/>
                  <a:pt x="567055" y="4749165"/>
                  <a:pt x="643255" y="4652010"/>
                </a:cubicBezTo>
                <a:cubicBezTo>
                  <a:pt x="719455" y="4554855"/>
                  <a:pt x="676275" y="4530090"/>
                  <a:pt x="721360" y="4478020"/>
                </a:cubicBezTo>
                <a:cubicBezTo>
                  <a:pt x="766445" y="4425950"/>
                  <a:pt x="817245" y="4406900"/>
                  <a:pt x="869315" y="4391025"/>
                </a:cubicBezTo>
                <a:cubicBezTo>
                  <a:pt x="921385" y="4375150"/>
                  <a:pt x="919480" y="4458970"/>
                  <a:pt x="982345" y="4399915"/>
                </a:cubicBezTo>
                <a:cubicBezTo>
                  <a:pt x="1045210" y="4340860"/>
                  <a:pt x="1145540" y="4217670"/>
                  <a:pt x="1182370" y="4095750"/>
                </a:cubicBezTo>
                <a:cubicBezTo>
                  <a:pt x="1219200" y="3973830"/>
                  <a:pt x="1168400" y="3958590"/>
                  <a:pt x="1165225" y="3791585"/>
                </a:cubicBezTo>
                <a:cubicBezTo>
                  <a:pt x="1162050" y="3624580"/>
                  <a:pt x="1193165" y="3387725"/>
                  <a:pt x="1165225" y="3260725"/>
                </a:cubicBezTo>
                <a:cubicBezTo>
                  <a:pt x="1137285" y="3133725"/>
                  <a:pt x="1061085" y="3206750"/>
                  <a:pt x="1026160" y="3156585"/>
                </a:cubicBezTo>
                <a:cubicBezTo>
                  <a:pt x="991235" y="3106420"/>
                  <a:pt x="981075" y="3071495"/>
                  <a:pt x="991235" y="3008630"/>
                </a:cubicBezTo>
                <a:cubicBezTo>
                  <a:pt x="1001395" y="2945765"/>
                  <a:pt x="1045210" y="2911475"/>
                  <a:pt x="1078230" y="2843530"/>
                </a:cubicBezTo>
                <a:cubicBezTo>
                  <a:pt x="1111250" y="2775585"/>
                  <a:pt x="1194435" y="2692400"/>
                  <a:pt x="1156335" y="2669540"/>
                </a:cubicBezTo>
                <a:cubicBezTo>
                  <a:pt x="1118235" y="2646680"/>
                  <a:pt x="999490" y="2784475"/>
                  <a:pt x="886460" y="2730500"/>
                </a:cubicBezTo>
                <a:cubicBezTo>
                  <a:pt x="773430" y="2676525"/>
                  <a:pt x="681355" y="2510790"/>
                  <a:pt x="591185" y="2399665"/>
                </a:cubicBezTo>
                <a:cubicBezTo>
                  <a:pt x="501015" y="2288540"/>
                  <a:pt x="498475" y="2262505"/>
                  <a:pt x="434340" y="2173605"/>
                </a:cubicBezTo>
                <a:cubicBezTo>
                  <a:pt x="370205" y="2084705"/>
                  <a:pt x="297180" y="2038350"/>
                  <a:pt x="269240" y="1956435"/>
                </a:cubicBezTo>
                <a:cubicBezTo>
                  <a:pt x="241300" y="1874520"/>
                  <a:pt x="309245" y="1847215"/>
                  <a:pt x="295275" y="1765300"/>
                </a:cubicBezTo>
                <a:cubicBezTo>
                  <a:pt x="281305" y="1683385"/>
                  <a:pt x="173990" y="1671320"/>
                  <a:pt x="200025" y="1547495"/>
                </a:cubicBezTo>
                <a:cubicBezTo>
                  <a:pt x="226060" y="1423670"/>
                  <a:pt x="382905" y="1283335"/>
                  <a:pt x="426085" y="1147445"/>
                </a:cubicBezTo>
                <a:cubicBezTo>
                  <a:pt x="469265" y="1011555"/>
                  <a:pt x="455295" y="1001395"/>
                  <a:pt x="417195" y="869315"/>
                </a:cubicBezTo>
                <a:cubicBezTo>
                  <a:pt x="379095" y="737235"/>
                  <a:pt x="281305" y="594995"/>
                  <a:pt x="234315" y="487045"/>
                </a:cubicBezTo>
                <a:cubicBezTo>
                  <a:pt x="187325" y="379095"/>
                  <a:pt x="227330" y="424180"/>
                  <a:pt x="182245" y="330200"/>
                </a:cubicBezTo>
                <a:cubicBezTo>
                  <a:pt x="137160" y="236220"/>
                  <a:pt x="-3810" y="-10795"/>
                  <a:pt x="8255" y="17145"/>
                </a:cubicBezTo>
                <a:cubicBezTo>
                  <a:pt x="20320" y="45085"/>
                  <a:pt x="182245" y="342265"/>
                  <a:pt x="243205" y="469265"/>
                </a:cubicBezTo>
                <a:cubicBezTo>
                  <a:pt x="304165" y="596265"/>
                  <a:pt x="273050" y="680085"/>
                  <a:pt x="313055" y="652145"/>
                </a:cubicBezTo>
                <a:cubicBezTo>
                  <a:pt x="353060" y="624205"/>
                  <a:pt x="417195" y="427355"/>
                  <a:pt x="443230" y="330200"/>
                </a:cubicBezTo>
                <a:cubicBezTo>
                  <a:pt x="469265" y="233045"/>
                  <a:pt x="408305" y="231140"/>
                  <a:pt x="443230" y="165100"/>
                </a:cubicBezTo>
                <a:cubicBezTo>
                  <a:pt x="478155" y="99060"/>
                  <a:pt x="582295" y="29845"/>
                  <a:pt x="617220" y="0"/>
                </a:cubicBezTo>
              </a:path>
            </a:pathLst>
          </a:custGeom>
          <a:noFill/>
          <a:ln w="50800" cmpd="sng">
            <a:solidFill>
              <a:srgbClr val="0020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895715" y="2633980"/>
            <a:ext cx="589280" cy="5835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尼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74810" y="3326130"/>
            <a:ext cx="589280" cy="5835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罗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717405" y="4322445"/>
            <a:ext cx="589280" cy="5835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河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17" name="表格 16"/>
          <p:cNvGraphicFramePr/>
          <p:nvPr>
            <p:custDataLst>
              <p:tags r:id="rId2"/>
            </p:custDataLst>
          </p:nvPr>
        </p:nvGraphicFramePr>
        <p:xfrm>
          <a:off x="45720" y="935355"/>
          <a:ext cx="5045710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8335"/>
                <a:gridCol w="3127375"/>
              </a:tblGrid>
              <a:tr h="89408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基本信息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 hMerge="1">
                  <a:tcPr/>
                </a:tc>
              </a:tr>
              <a:tr h="894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流向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94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发源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94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注入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94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支流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endParaRPr lang="zh-CN" altLang="en-US"/>
                    </a:p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782570" y="201612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自南向北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2325370" y="2936875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埃塞俄比亚高原</a:t>
            </a:r>
            <a:endParaRPr lang="zh-CN" altLang="en-US" sz="2400"/>
          </a:p>
        </p:txBody>
      </p:sp>
      <p:sp>
        <p:nvSpPr>
          <p:cNvPr id="20" name="文本框 19"/>
          <p:cNvSpPr txBox="1"/>
          <p:nvPr/>
        </p:nvSpPr>
        <p:spPr>
          <a:xfrm>
            <a:off x="2908300" y="385762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地中海</a:t>
            </a:r>
            <a:endParaRPr lang="zh-CN" altLang="en-US" sz="2400"/>
          </a:p>
        </p:txBody>
      </p:sp>
      <p:sp>
        <p:nvSpPr>
          <p:cNvPr id="21" name="文本框 20"/>
          <p:cNvSpPr txBox="1"/>
          <p:nvPr/>
        </p:nvSpPr>
        <p:spPr>
          <a:xfrm>
            <a:off x="2630170" y="4695825"/>
            <a:ext cx="17068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青尼罗河、</a:t>
            </a:r>
            <a:endParaRPr lang="zh-CN" altLang="en-US" sz="2400"/>
          </a:p>
          <a:p>
            <a:r>
              <a:rPr lang="zh-CN" altLang="en-US" sz="2400"/>
              <a:t>白尼罗河</a:t>
            </a:r>
            <a:endParaRPr lang="zh-CN" altLang="en-US" sz="2400"/>
          </a:p>
        </p:txBody>
      </p:sp>
      <p:pic>
        <p:nvPicPr>
          <p:cNvPr id="136" name="图片 135"/>
          <p:cNvPicPr/>
          <p:nvPr/>
        </p:nvPicPr>
        <p:blipFill>
          <a:blip r:embed="rId3"/>
          <a:srcRect b="14723"/>
          <a:stretch>
            <a:fillRect/>
          </a:stretch>
        </p:blipFill>
        <p:spPr>
          <a:xfrm>
            <a:off x="-9525" y="4036695"/>
            <a:ext cx="5387975" cy="2821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文本框 45"/>
          <p:cNvSpPr txBox="1"/>
          <p:nvPr/>
        </p:nvSpPr>
        <p:spPr>
          <a:xfrm>
            <a:off x="-9525" y="4036695"/>
            <a:ext cx="14020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青尼罗河</a:t>
            </a:r>
            <a:endParaRPr lang="zh-CN" altLang="en-US" sz="2400" b="1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7" name="图片 136"/>
          <p:cNvPicPr/>
          <p:nvPr/>
        </p:nvPicPr>
        <p:blipFill>
          <a:blip r:embed="rId4"/>
          <a:srcRect r="27749"/>
          <a:stretch>
            <a:fillRect/>
          </a:stretch>
        </p:blipFill>
        <p:spPr>
          <a:xfrm>
            <a:off x="7301230" y="3048000"/>
            <a:ext cx="489077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7301230" y="3088005"/>
            <a:ext cx="14020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白尼罗河</a:t>
            </a:r>
            <a:endParaRPr lang="zh-CN" altLang="en-US" sz="2400" b="1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3" grpId="0" animBg="1"/>
      <p:bldP spid="7" grpId="0" animBg="1"/>
      <p:bldP spid="10" grpId="0" animBg="1"/>
      <p:bldP spid="18" grpId="0"/>
      <p:bldP spid="19" grpId="0"/>
      <p:bldP spid="20" grpId="0"/>
      <p:bldP spid="21" grpId="0"/>
      <p:bldP spid="46" grpId="0" bldLvl="0" animBg="1"/>
      <p:bldP spid="22" grpId="0" animBg="1"/>
      <p:bldP spid="46" grpId="1" bldLvl="0" animBg="1"/>
      <p:bldP spid="22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639695" y="1020445"/>
          <a:ext cx="9281160" cy="54825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59330"/>
                <a:gridCol w="1812290"/>
                <a:gridCol w="2013585"/>
                <a:gridCol w="3195955"/>
              </a:tblGrid>
              <a:tr h="14344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河流名称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长度（</a:t>
                      </a:r>
                      <a:r>
                        <a:rPr lang="en-US" altLang="zh-CN" sz="2400"/>
                        <a:t>km</a:t>
                      </a:r>
                      <a:r>
                        <a:rPr lang="zh-CN" altLang="en-US" sz="2400"/>
                        <a:t>）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流域面积（</a:t>
                      </a:r>
                      <a:r>
                        <a:rPr lang="en-US" altLang="zh-CN" sz="2400"/>
                        <a:t>km²</a:t>
                      </a:r>
                      <a:r>
                        <a:rPr lang="zh-CN" altLang="en-US" sz="2400"/>
                        <a:t>）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多年平均径流量</a:t>
                      </a:r>
                      <a:endParaRPr lang="zh-CN" altLang="en-US" sz="2400"/>
                    </a:p>
                    <a:p>
                      <a:pPr algn="ctr">
                        <a:buNone/>
                      </a:pPr>
                      <a:r>
                        <a:rPr lang="zh-CN" altLang="en-US" sz="2400"/>
                        <a:t>（亿</a:t>
                      </a:r>
                      <a:r>
                        <a:rPr lang="en-US" altLang="zh-CN" sz="2400"/>
                        <a:t>m³</a:t>
                      </a:r>
                      <a:r>
                        <a:rPr lang="zh-CN" altLang="en-US" sz="2400"/>
                        <a:t>）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1012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尼罗河</a:t>
                      </a:r>
                      <a:endParaRPr lang="zh-CN" altLang="en-US" sz="2400" b="1"/>
                    </a:p>
                    <a:p>
                      <a:pPr algn="ctr">
                        <a:buNone/>
                      </a:pPr>
                      <a:r>
                        <a:rPr lang="zh-CN" altLang="en-US" sz="2400" b="1"/>
                        <a:t>（非洲）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约</a:t>
                      </a:r>
                      <a:r>
                        <a:rPr lang="en-US" altLang="zh-CN" sz="2400"/>
                        <a:t>6600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2,900,000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800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1011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亚马孙河</a:t>
                      </a:r>
                      <a:endParaRPr lang="zh-CN" altLang="en-US" sz="2400" b="1"/>
                    </a:p>
                    <a:p>
                      <a:pPr algn="ctr">
                        <a:buNone/>
                      </a:pPr>
                      <a:r>
                        <a:rPr lang="zh-CN" altLang="en-US" sz="2400" b="1"/>
                        <a:t>（南美洲）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约</a:t>
                      </a:r>
                      <a:r>
                        <a:rPr lang="en-US" altLang="zh-CN" sz="2400"/>
                        <a:t>6400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6,150,000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69300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1012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长江</a:t>
                      </a:r>
                      <a:endParaRPr lang="zh-CN" altLang="en-US" sz="2400" b="1"/>
                    </a:p>
                    <a:p>
                      <a:pPr algn="ctr">
                        <a:buNone/>
                      </a:pPr>
                      <a:r>
                        <a:rPr lang="zh-CN" altLang="en-US" sz="2400" b="1"/>
                        <a:t>（亚洲）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约</a:t>
                      </a:r>
                      <a:r>
                        <a:rPr lang="en-US" altLang="zh-CN" sz="2400"/>
                        <a:t>6300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1,800,800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5800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1012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密西西比河（北美洲）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约</a:t>
                      </a:r>
                      <a:r>
                        <a:rPr lang="en-US" altLang="zh-CN" sz="2400"/>
                        <a:t>6020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3,220,000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9600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63750" y="153035"/>
            <a:ext cx="90887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比较四大洲最长河流的相关属性特征，你有什么发现吗？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070" y="2607945"/>
            <a:ext cx="2470785" cy="17532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尼罗河是世界最长河，但平均径流量很少。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5310" y="152781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</a:rPr>
              <a:t>为什么？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ldLvl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7" name="图片 126"/>
          <p:cNvPicPr/>
          <p:nvPr/>
        </p:nvPicPr>
        <p:blipFill>
          <a:blip r:embed="rId1"/>
          <a:stretch>
            <a:fillRect/>
          </a:stretch>
        </p:blipFill>
        <p:spPr>
          <a:xfrm>
            <a:off x="95250" y="453390"/>
            <a:ext cx="6424930" cy="608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任意多边形 2"/>
          <p:cNvSpPr/>
          <p:nvPr/>
        </p:nvSpPr>
        <p:spPr>
          <a:xfrm>
            <a:off x="266065" y="826770"/>
            <a:ext cx="5801360" cy="5204460"/>
          </a:xfrm>
          <a:custGeom>
            <a:avLst/>
            <a:gdLst>
              <a:gd name="connisteX0" fmla="*/ 248285 w 5801360"/>
              <a:gd name="connsiteY0" fmla="*/ 0 h 5204460"/>
              <a:gd name="connisteX1" fmla="*/ 45720 w 5801360"/>
              <a:gd name="connsiteY1" fmla="*/ 156845 h 5204460"/>
              <a:gd name="connisteX2" fmla="*/ 165100 w 5801360"/>
              <a:gd name="connsiteY2" fmla="*/ 551815 h 5204460"/>
              <a:gd name="connisteX3" fmla="*/ 0 w 5801360"/>
              <a:gd name="connsiteY3" fmla="*/ 836930 h 5204460"/>
              <a:gd name="connisteX4" fmla="*/ 82550 w 5801360"/>
              <a:gd name="connsiteY4" fmla="*/ 1048385 h 5204460"/>
              <a:gd name="connisteX5" fmla="*/ 109855 w 5801360"/>
              <a:gd name="connsiteY5" fmla="*/ 1232535 h 5204460"/>
              <a:gd name="connisteX6" fmla="*/ 165100 w 5801360"/>
              <a:gd name="connsiteY6" fmla="*/ 1388745 h 5204460"/>
              <a:gd name="connisteX7" fmla="*/ 165100 w 5801360"/>
              <a:gd name="connsiteY7" fmla="*/ 5204460 h 5204460"/>
              <a:gd name="connisteX8" fmla="*/ 5801360 w 5801360"/>
              <a:gd name="connsiteY8" fmla="*/ 5194935 h 5204460"/>
              <a:gd name="connisteX9" fmla="*/ 5764530 w 5801360"/>
              <a:gd name="connsiteY9" fmla="*/ 5029835 h 5204460"/>
              <a:gd name="connisteX10" fmla="*/ 5497830 w 5801360"/>
              <a:gd name="connsiteY10" fmla="*/ 4845685 h 5204460"/>
              <a:gd name="connisteX11" fmla="*/ 5267960 w 5801360"/>
              <a:gd name="connsiteY11" fmla="*/ 4726305 h 5204460"/>
              <a:gd name="connisteX12" fmla="*/ 5231765 w 5801360"/>
              <a:gd name="connsiteY12" fmla="*/ 4239260 h 5204460"/>
              <a:gd name="connisteX13" fmla="*/ 5323205 w 5801360"/>
              <a:gd name="connsiteY13" fmla="*/ 4110355 h 5204460"/>
              <a:gd name="connisteX14" fmla="*/ 5222240 w 5801360"/>
              <a:gd name="connsiteY14" fmla="*/ 4110355 h 5204460"/>
              <a:gd name="connisteX15" fmla="*/ 5047615 w 5801360"/>
              <a:gd name="connsiteY15" fmla="*/ 3889375 h 5204460"/>
              <a:gd name="connisteX16" fmla="*/ 4863465 w 5801360"/>
              <a:gd name="connsiteY16" fmla="*/ 3503295 h 5204460"/>
              <a:gd name="connisteX17" fmla="*/ 4477385 w 5801360"/>
              <a:gd name="connsiteY17" fmla="*/ 2860040 h 5204460"/>
              <a:gd name="connisteX18" fmla="*/ 4403725 w 5801360"/>
              <a:gd name="connsiteY18" fmla="*/ 2611755 h 5204460"/>
              <a:gd name="connisteX19" fmla="*/ 4366895 w 5801360"/>
              <a:gd name="connsiteY19" fmla="*/ 2326640 h 5204460"/>
              <a:gd name="connisteX20" fmla="*/ 4257040 w 5801360"/>
              <a:gd name="connsiteY20" fmla="*/ 2216150 h 5204460"/>
              <a:gd name="connisteX21" fmla="*/ 4265930 w 5801360"/>
              <a:gd name="connsiteY21" fmla="*/ 2105660 h 5204460"/>
              <a:gd name="connisteX22" fmla="*/ 3843020 w 5801360"/>
              <a:gd name="connsiteY22" fmla="*/ 1590675 h 5204460"/>
              <a:gd name="connisteX23" fmla="*/ 3806190 w 5801360"/>
              <a:gd name="connsiteY23" fmla="*/ 1434465 h 5204460"/>
              <a:gd name="connisteX24" fmla="*/ 3769360 w 5801360"/>
              <a:gd name="connsiteY24" fmla="*/ 1259840 h 5204460"/>
              <a:gd name="connisteX25" fmla="*/ 3668395 w 5801360"/>
              <a:gd name="connsiteY25" fmla="*/ 1122045 h 5204460"/>
              <a:gd name="connisteX26" fmla="*/ 3778885 w 5801360"/>
              <a:gd name="connsiteY26" fmla="*/ 965835 h 5204460"/>
              <a:gd name="connisteX27" fmla="*/ 3852545 w 5801360"/>
              <a:gd name="connsiteY27" fmla="*/ 1241425 h 5204460"/>
              <a:gd name="connisteX28" fmla="*/ 3971925 w 5801360"/>
              <a:gd name="connsiteY28" fmla="*/ 1397635 h 5204460"/>
              <a:gd name="connisteX29" fmla="*/ 4045585 w 5801360"/>
              <a:gd name="connsiteY29" fmla="*/ 1499235 h 5204460"/>
              <a:gd name="connisteX30" fmla="*/ 4109720 w 5801360"/>
              <a:gd name="connsiteY30" fmla="*/ 1701165 h 5204460"/>
              <a:gd name="connisteX31" fmla="*/ 4257040 w 5801360"/>
              <a:gd name="connsiteY31" fmla="*/ 1830070 h 5204460"/>
              <a:gd name="connisteX32" fmla="*/ 4358005 w 5801360"/>
              <a:gd name="connsiteY32" fmla="*/ 2050415 h 5204460"/>
              <a:gd name="connisteX33" fmla="*/ 4486910 w 5801360"/>
              <a:gd name="connsiteY33" fmla="*/ 2078355 h 5204460"/>
              <a:gd name="connisteX34" fmla="*/ 4596765 w 5801360"/>
              <a:gd name="connsiteY34" fmla="*/ 2078355 h 5204460"/>
              <a:gd name="connisteX35" fmla="*/ 4735195 w 5801360"/>
              <a:gd name="connsiteY35" fmla="*/ 2004695 h 5204460"/>
              <a:gd name="connisteX36" fmla="*/ 4670425 w 5801360"/>
              <a:gd name="connsiteY36" fmla="*/ 1866900 h 5204460"/>
              <a:gd name="connisteX37" fmla="*/ 4891405 w 5801360"/>
              <a:gd name="connsiteY37" fmla="*/ 1232535 h 5204460"/>
              <a:gd name="connisteX38" fmla="*/ 4836160 w 5801360"/>
              <a:gd name="connsiteY38" fmla="*/ 919480 h 5204460"/>
              <a:gd name="connisteX39" fmla="*/ 4542155 w 5801360"/>
              <a:gd name="connsiteY39" fmla="*/ 202565 h 5204460"/>
              <a:gd name="connisteX40" fmla="*/ 4366895 w 5801360"/>
              <a:gd name="connsiteY40" fmla="*/ 294640 h 5204460"/>
              <a:gd name="connisteX41" fmla="*/ 4036060 w 5801360"/>
              <a:gd name="connsiteY41" fmla="*/ 340360 h 5204460"/>
              <a:gd name="connisteX42" fmla="*/ 3824605 w 5801360"/>
              <a:gd name="connsiteY42" fmla="*/ 313055 h 5204460"/>
              <a:gd name="connisteX43" fmla="*/ 3732530 w 5801360"/>
              <a:gd name="connsiteY43" fmla="*/ 276225 h 5204460"/>
              <a:gd name="connisteX44" fmla="*/ 3613150 w 5801360"/>
              <a:gd name="connsiteY44" fmla="*/ 211455 h 5204460"/>
              <a:gd name="connisteX45" fmla="*/ 3502660 w 5801360"/>
              <a:gd name="connsiteY45" fmla="*/ 147320 h 5204460"/>
              <a:gd name="connisteX46" fmla="*/ 3282315 w 5801360"/>
              <a:gd name="connsiteY46" fmla="*/ 83185 h 5204460"/>
              <a:gd name="connisteX47" fmla="*/ 2997200 w 5801360"/>
              <a:gd name="connsiteY47" fmla="*/ 64770 h 5204460"/>
              <a:gd name="connisteX48" fmla="*/ 2473325 w 5801360"/>
              <a:gd name="connsiteY48" fmla="*/ 358775 h 5204460"/>
              <a:gd name="connisteX49" fmla="*/ 2316480 w 5801360"/>
              <a:gd name="connsiteY49" fmla="*/ 459740 h 5204460"/>
              <a:gd name="connisteX50" fmla="*/ 2059305 w 5801360"/>
              <a:gd name="connsiteY50" fmla="*/ 414020 h 5204460"/>
              <a:gd name="connisteX51" fmla="*/ 1866265 w 5801360"/>
              <a:gd name="connsiteY51" fmla="*/ 321945 h 5204460"/>
              <a:gd name="connisteX52" fmla="*/ 1572260 w 5801360"/>
              <a:gd name="connsiteY52" fmla="*/ 303530 h 5204460"/>
              <a:gd name="connisteX53" fmla="*/ 1112520 w 5801360"/>
              <a:gd name="connsiteY53" fmla="*/ 211455 h 5204460"/>
              <a:gd name="connisteX54" fmla="*/ 1176655 w 5801360"/>
              <a:gd name="connsiteY54" fmla="*/ 202565 h 5204460"/>
              <a:gd name="connisteX55" fmla="*/ 891540 w 5801360"/>
              <a:gd name="connsiteY55" fmla="*/ 110490 h 5204460"/>
              <a:gd name="connisteX56" fmla="*/ 597535 w 5801360"/>
              <a:gd name="connsiteY56" fmla="*/ 36830 h 5204460"/>
              <a:gd name="connisteX57" fmla="*/ 505460 w 5801360"/>
              <a:gd name="connsiteY57" fmla="*/ 83185 h 5204460"/>
              <a:gd name="connisteX58" fmla="*/ 339725 w 5801360"/>
              <a:gd name="connsiteY58" fmla="*/ 92075 h 5204460"/>
              <a:gd name="connisteX59" fmla="*/ 238760 w 5801360"/>
              <a:gd name="connsiteY59" fmla="*/ 83185 h 5204460"/>
              <a:gd name="connisteX60" fmla="*/ 248285 w 5801360"/>
              <a:gd name="connsiteY60" fmla="*/ 0 h 5204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5801360" h="5204460">
                <a:moveTo>
                  <a:pt x="248285" y="0"/>
                </a:moveTo>
                <a:lnTo>
                  <a:pt x="45720" y="156845"/>
                </a:lnTo>
                <a:lnTo>
                  <a:pt x="165100" y="551815"/>
                </a:lnTo>
                <a:lnTo>
                  <a:pt x="0" y="836930"/>
                </a:lnTo>
                <a:lnTo>
                  <a:pt x="82550" y="1048385"/>
                </a:lnTo>
                <a:lnTo>
                  <a:pt x="109855" y="1232535"/>
                </a:lnTo>
                <a:lnTo>
                  <a:pt x="165100" y="1388745"/>
                </a:lnTo>
                <a:lnTo>
                  <a:pt x="165100" y="5204460"/>
                </a:lnTo>
                <a:lnTo>
                  <a:pt x="5801360" y="5194935"/>
                </a:lnTo>
                <a:lnTo>
                  <a:pt x="5764530" y="5029835"/>
                </a:lnTo>
                <a:lnTo>
                  <a:pt x="5497830" y="4845685"/>
                </a:lnTo>
                <a:lnTo>
                  <a:pt x="5267960" y="4726305"/>
                </a:lnTo>
                <a:lnTo>
                  <a:pt x="5231765" y="4239260"/>
                </a:lnTo>
                <a:lnTo>
                  <a:pt x="5323205" y="4110355"/>
                </a:lnTo>
                <a:lnTo>
                  <a:pt x="5222240" y="4110355"/>
                </a:lnTo>
                <a:lnTo>
                  <a:pt x="5047615" y="3889375"/>
                </a:lnTo>
                <a:lnTo>
                  <a:pt x="4863465" y="3503295"/>
                </a:lnTo>
                <a:lnTo>
                  <a:pt x="4477385" y="2860040"/>
                </a:lnTo>
                <a:lnTo>
                  <a:pt x="4403725" y="2611755"/>
                </a:lnTo>
                <a:lnTo>
                  <a:pt x="4366895" y="2326640"/>
                </a:lnTo>
                <a:lnTo>
                  <a:pt x="4257040" y="2216150"/>
                </a:lnTo>
                <a:lnTo>
                  <a:pt x="4265930" y="2105660"/>
                </a:lnTo>
                <a:lnTo>
                  <a:pt x="3843020" y="1590675"/>
                </a:lnTo>
                <a:lnTo>
                  <a:pt x="3806190" y="1434465"/>
                </a:lnTo>
                <a:lnTo>
                  <a:pt x="3769360" y="1259840"/>
                </a:lnTo>
                <a:lnTo>
                  <a:pt x="3668395" y="1122045"/>
                </a:lnTo>
                <a:lnTo>
                  <a:pt x="3778885" y="965835"/>
                </a:lnTo>
                <a:lnTo>
                  <a:pt x="3852545" y="1241425"/>
                </a:lnTo>
                <a:lnTo>
                  <a:pt x="3971925" y="1397635"/>
                </a:lnTo>
                <a:lnTo>
                  <a:pt x="4045585" y="1499235"/>
                </a:lnTo>
                <a:lnTo>
                  <a:pt x="4109720" y="1701165"/>
                </a:lnTo>
                <a:lnTo>
                  <a:pt x="4257040" y="1830070"/>
                </a:lnTo>
                <a:lnTo>
                  <a:pt x="4358005" y="2050415"/>
                </a:lnTo>
                <a:lnTo>
                  <a:pt x="4486910" y="2078355"/>
                </a:lnTo>
                <a:lnTo>
                  <a:pt x="4596765" y="2078355"/>
                </a:lnTo>
                <a:lnTo>
                  <a:pt x="4735195" y="2004695"/>
                </a:lnTo>
                <a:lnTo>
                  <a:pt x="4670425" y="1866900"/>
                </a:lnTo>
                <a:lnTo>
                  <a:pt x="4891405" y="1232535"/>
                </a:lnTo>
                <a:lnTo>
                  <a:pt x="4836160" y="919480"/>
                </a:lnTo>
                <a:lnTo>
                  <a:pt x="4542155" y="202565"/>
                </a:lnTo>
                <a:lnTo>
                  <a:pt x="4366895" y="294640"/>
                </a:lnTo>
                <a:lnTo>
                  <a:pt x="4036060" y="340360"/>
                </a:lnTo>
                <a:lnTo>
                  <a:pt x="3824605" y="313055"/>
                </a:lnTo>
                <a:lnTo>
                  <a:pt x="3732530" y="276225"/>
                </a:lnTo>
                <a:lnTo>
                  <a:pt x="3613150" y="211455"/>
                </a:lnTo>
                <a:lnTo>
                  <a:pt x="3502660" y="147320"/>
                </a:lnTo>
                <a:lnTo>
                  <a:pt x="3282315" y="83185"/>
                </a:lnTo>
                <a:lnTo>
                  <a:pt x="2997200" y="64770"/>
                </a:lnTo>
                <a:lnTo>
                  <a:pt x="2473325" y="358775"/>
                </a:lnTo>
                <a:lnTo>
                  <a:pt x="2316480" y="459740"/>
                </a:lnTo>
                <a:lnTo>
                  <a:pt x="2059305" y="414020"/>
                </a:lnTo>
                <a:lnTo>
                  <a:pt x="1866265" y="321945"/>
                </a:lnTo>
                <a:lnTo>
                  <a:pt x="1572260" y="303530"/>
                </a:lnTo>
                <a:lnTo>
                  <a:pt x="1112520" y="211455"/>
                </a:lnTo>
                <a:lnTo>
                  <a:pt x="1176655" y="202565"/>
                </a:lnTo>
                <a:lnTo>
                  <a:pt x="891540" y="110490"/>
                </a:lnTo>
                <a:lnTo>
                  <a:pt x="597535" y="36830"/>
                </a:lnTo>
                <a:lnTo>
                  <a:pt x="505460" y="83185"/>
                </a:lnTo>
                <a:lnTo>
                  <a:pt x="339725" y="92075"/>
                </a:lnTo>
                <a:lnTo>
                  <a:pt x="238760" y="83185"/>
                </a:lnTo>
                <a:lnTo>
                  <a:pt x="248285" y="0"/>
                </a:lnTo>
                <a:close/>
              </a:path>
            </a:pathLst>
          </a:cu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8" name="图片 137"/>
          <p:cNvPicPr/>
          <p:nvPr/>
        </p:nvPicPr>
        <p:blipFill>
          <a:blip r:embed="rId2"/>
          <a:stretch>
            <a:fillRect/>
          </a:stretch>
        </p:blipFill>
        <p:spPr>
          <a:xfrm>
            <a:off x="6754495" y="87630"/>
            <a:ext cx="5273675" cy="2967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虚尾箭头 3"/>
          <p:cNvSpPr/>
          <p:nvPr/>
        </p:nvSpPr>
        <p:spPr>
          <a:xfrm rot="9480000">
            <a:off x="1878965" y="2245995"/>
            <a:ext cx="4894580" cy="1260475"/>
          </a:xfrm>
          <a:prstGeom prst="stripedRightArrow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9" name="图片 138"/>
          <p:cNvPicPr/>
          <p:nvPr/>
        </p:nvPicPr>
        <p:blipFill>
          <a:blip r:embed="rId3"/>
          <a:stretch>
            <a:fillRect/>
          </a:stretch>
        </p:blipFill>
        <p:spPr>
          <a:xfrm>
            <a:off x="6641465" y="3178810"/>
            <a:ext cx="2912110" cy="3679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6754495" y="87630"/>
            <a:ext cx="3841115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全埃及</a:t>
            </a:r>
            <a:r>
              <a:rPr lang="en-US" altLang="zh-CN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90%</a:t>
            </a:r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以上被沙漠覆盖</a:t>
            </a:r>
            <a:endParaRPr lang="zh-CN" altLang="en-US" sz="2400" b="1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674860" y="4090035"/>
            <a:ext cx="2302510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埃及气候特点：</a:t>
            </a: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全年炎热少雨。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4365" y="3985260"/>
            <a:ext cx="1713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黑体" panose="02010609060101010101" charset="-122"/>
                <a:ea typeface="黑体" panose="02010609060101010101" charset="-122"/>
              </a:rPr>
              <a:t>撒哈拉沙漠</a:t>
            </a:r>
            <a:endParaRPr lang="zh-CN" altLang="en-US" sz="2400" b="1">
              <a:solidFill>
                <a:srgbClr val="00206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bldLvl="0" animBg="1"/>
      <p:bldP spid="6" grpId="0" bldLvl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7" name="图片 126"/>
          <p:cNvPicPr/>
          <p:nvPr/>
        </p:nvPicPr>
        <p:blipFill>
          <a:blip r:embed="rId1"/>
          <a:stretch>
            <a:fillRect/>
          </a:stretch>
        </p:blipFill>
        <p:spPr>
          <a:xfrm>
            <a:off x="95250" y="453390"/>
            <a:ext cx="6424930" cy="608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任意多边形 2"/>
          <p:cNvSpPr/>
          <p:nvPr/>
        </p:nvSpPr>
        <p:spPr>
          <a:xfrm>
            <a:off x="266065" y="826770"/>
            <a:ext cx="5801360" cy="5204460"/>
          </a:xfrm>
          <a:custGeom>
            <a:avLst/>
            <a:gdLst>
              <a:gd name="connisteX0" fmla="*/ 248285 w 5801360"/>
              <a:gd name="connsiteY0" fmla="*/ 0 h 5204460"/>
              <a:gd name="connisteX1" fmla="*/ 45720 w 5801360"/>
              <a:gd name="connsiteY1" fmla="*/ 156845 h 5204460"/>
              <a:gd name="connisteX2" fmla="*/ 165100 w 5801360"/>
              <a:gd name="connsiteY2" fmla="*/ 551815 h 5204460"/>
              <a:gd name="connisteX3" fmla="*/ 0 w 5801360"/>
              <a:gd name="connsiteY3" fmla="*/ 836930 h 5204460"/>
              <a:gd name="connisteX4" fmla="*/ 82550 w 5801360"/>
              <a:gd name="connsiteY4" fmla="*/ 1048385 h 5204460"/>
              <a:gd name="connisteX5" fmla="*/ 109855 w 5801360"/>
              <a:gd name="connsiteY5" fmla="*/ 1232535 h 5204460"/>
              <a:gd name="connisteX6" fmla="*/ 165100 w 5801360"/>
              <a:gd name="connsiteY6" fmla="*/ 1388745 h 5204460"/>
              <a:gd name="connisteX7" fmla="*/ 165100 w 5801360"/>
              <a:gd name="connsiteY7" fmla="*/ 5204460 h 5204460"/>
              <a:gd name="connisteX8" fmla="*/ 5801360 w 5801360"/>
              <a:gd name="connsiteY8" fmla="*/ 5194935 h 5204460"/>
              <a:gd name="connisteX9" fmla="*/ 5764530 w 5801360"/>
              <a:gd name="connsiteY9" fmla="*/ 5029835 h 5204460"/>
              <a:gd name="connisteX10" fmla="*/ 5497830 w 5801360"/>
              <a:gd name="connsiteY10" fmla="*/ 4845685 h 5204460"/>
              <a:gd name="connisteX11" fmla="*/ 5267960 w 5801360"/>
              <a:gd name="connsiteY11" fmla="*/ 4726305 h 5204460"/>
              <a:gd name="connisteX12" fmla="*/ 5231765 w 5801360"/>
              <a:gd name="connsiteY12" fmla="*/ 4239260 h 5204460"/>
              <a:gd name="connisteX13" fmla="*/ 5323205 w 5801360"/>
              <a:gd name="connsiteY13" fmla="*/ 4110355 h 5204460"/>
              <a:gd name="connisteX14" fmla="*/ 5222240 w 5801360"/>
              <a:gd name="connsiteY14" fmla="*/ 4110355 h 5204460"/>
              <a:gd name="connisteX15" fmla="*/ 5047615 w 5801360"/>
              <a:gd name="connsiteY15" fmla="*/ 3889375 h 5204460"/>
              <a:gd name="connisteX16" fmla="*/ 4863465 w 5801360"/>
              <a:gd name="connsiteY16" fmla="*/ 3503295 h 5204460"/>
              <a:gd name="connisteX17" fmla="*/ 4477385 w 5801360"/>
              <a:gd name="connsiteY17" fmla="*/ 2860040 h 5204460"/>
              <a:gd name="connisteX18" fmla="*/ 4403725 w 5801360"/>
              <a:gd name="connsiteY18" fmla="*/ 2611755 h 5204460"/>
              <a:gd name="connisteX19" fmla="*/ 4366895 w 5801360"/>
              <a:gd name="connsiteY19" fmla="*/ 2326640 h 5204460"/>
              <a:gd name="connisteX20" fmla="*/ 4257040 w 5801360"/>
              <a:gd name="connsiteY20" fmla="*/ 2216150 h 5204460"/>
              <a:gd name="connisteX21" fmla="*/ 4265930 w 5801360"/>
              <a:gd name="connsiteY21" fmla="*/ 2105660 h 5204460"/>
              <a:gd name="connisteX22" fmla="*/ 3843020 w 5801360"/>
              <a:gd name="connsiteY22" fmla="*/ 1590675 h 5204460"/>
              <a:gd name="connisteX23" fmla="*/ 3806190 w 5801360"/>
              <a:gd name="connsiteY23" fmla="*/ 1434465 h 5204460"/>
              <a:gd name="connisteX24" fmla="*/ 3769360 w 5801360"/>
              <a:gd name="connsiteY24" fmla="*/ 1259840 h 5204460"/>
              <a:gd name="connisteX25" fmla="*/ 3668395 w 5801360"/>
              <a:gd name="connsiteY25" fmla="*/ 1122045 h 5204460"/>
              <a:gd name="connisteX26" fmla="*/ 3778885 w 5801360"/>
              <a:gd name="connsiteY26" fmla="*/ 965835 h 5204460"/>
              <a:gd name="connisteX27" fmla="*/ 3852545 w 5801360"/>
              <a:gd name="connsiteY27" fmla="*/ 1241425 h 5204460"/>
              <a:gd name="connisteX28" fmla="*/ 3971925 w 5801360"/>
              <a:gd name="connsiteY28" fmla="*/ 1397635 h 5204460"/>
              <a:gd name="connisteX29" fmla="*/ 4045585 w 5801360"/>
              <a:gd name="connsiteY29" fmla="*/ 1499235 h 5204460"/>
              <a:gd name="connisteX30" fmla="*/ 4109720 w 5801360"/>
              <a:gd name="connsiteY30" fmla="*/ 1701165 h 5204460"/>
              <a:gd name="connisteX31" fmla="*/ 4257040 w 5801360"/>
              <a:gd name="connsiteY31" fmla="*/ 1830070 h 5204460"/>
              <a:gd name="connisteX32" fmla="*/ 4358005 w 5801360"/>
              <a:gd name="connsiteY32" fmla="*/ 2050415 h 5204460"/>
              <a:gd name="connisteX33" fmla="*/ 4486910 w 5801360"/>
              <a:gd name="connsiteY33" fmla="*/ 2078355 h 5204460"/>
              <a:gd name="connisteX34" fmla="*/ 4596765 w 5801360"/>
              <a:gd name="connsiteY34" fmla="*/ 2078355 h 5204460"/>
              <a:gd name="connisteX35" fmla="*/ 4735195 w 5801360"/>
              <a:gd name="connsiteY35" fmla="*/ 2004695 h 5204460"/>
              <a:gd name="connisteX36" fmla="*/ 4670425 w 5801360"/>
              <a:gd name="connsiteY36" fmla="*/ 1866900 h 5204460"/>
              <a:gd name="connisteX37" fmla="*/ 4891405 w 5801360"/>
              <a:gd name="connsiteY37" fmla="*/ 1232535 h 5204460"/>
              <a:gd name="connisteX38" fmla="*/ 4836160 w 5801360"/>
              <a:gd name="connsiteY38" fmla="*/ 919480 h 5204460"/>
              <a:gd name="connisteX39" fmla="*/ 4542155 w 5801360"/>
              <a:gd name="connsiteY39" fmla="*/ 202565 h 5204460"/>
              <a:gd name="connisteX40" fmla="*/ 4366895 w 5801360"/>
              <a:gd name="connsiteY40" fmla="*/ 294640 h 5204460"/>
              <a:gd name="connisteX41" fmla="*/ 4036060 w 5801360"/>
              <a:gd name="connsiteY41" fmla="*/ 340360 h 5204460"/>
              <a:gd name="connisteX42" fmla="*/ 3824605 w 5801360"/>
              <a:gd name="connsiteY42" fmla="*/ 313055 h 5204460"/>
              <a:gd name="connisteX43" fmla="*/ 3732530 w 5801360"/>
              <a:gd name="connsiteY43" fmla="*/ 276225 h 5204460"/>
              <a:gd name="connisteX44" fmla="*/ 3613150 w 5801360"/>
              <a:gd name="connsiteY44" fmla="*/ 211455 h 5204460"/>
              <a:gd name="connisteX45" fmla="*/ 3502660 w 5801360"/>
              <a:gd name="connsiteY45" fmla="*/ 147320 h 5204460"/>
              <a:gd name="connisteX46" fmla="*/ 3282315 w 5801360"/>
              <a:gd name="connsiteY46" fmla="*/ 83185 h 5204460"/>
              <a:gd name="connisteX47" fmla="*/ 2997200 w 5801360"/>
              <a:gd name="connsiteY47" fmla="*/ 64770 h 5204460"/>
              <a:gd name="connisteX48" fmla="*/ 2473325 w 5801360"/>
              <a:gd name="connsiteY48" fmla="*/ 358775 h 5204460"/>
              <a:gd name="connisteX49" fmla="*/ 2316480 w 5801360"/>
              <a:gd name="connsiteY49" fmla="*/ 459740 h 5204460"/>
              <a:gd name="connisteX50" fmla="*/ 2059305 w 5801360"/>
              <a:gd name="connsiteY50" fmla="*/ 414020 h 5204460"/>
              <a:gd name="connisteX51" fmla="*/ 1866265 w 5801360"/>
              <a:gd name="connsiteY51" fmla="*/ 321945 h 5204460"/>
              <a:gd name="connisteX52" fmla="*/ 1572260 w 5801360"/>
              <a:gd name="connsiteY52" fmla="*/ 303530 h 5204460"/>
              <a:gd name="connisteX53" fmla="*/ 1112520 w 5801360"/>
              <a:gd name="connsiteY53" fmla="*/ 211455 h 5204460"/>
              <a:gd name="connisteX54" fmla="*/ 1176655 w 5801360"/>
              <a:gd name="connsiteY54" fmla="*/ 202565 h 5204460"/>
              <a:gd name="connisteX55" fmla="*/ 891540 w 5801360"/>
              <a:gd name="connsiteY55" fmla="*/ 110490 h 5204460"/>
              <a:gd name="connisteX56" fmla="*/ 597535 w 5801360"/>
              <a:gd name="connsiteY56" fmla="*/ 36830 h 5204460"/>
              <a:gd name="connisteX57" fmla="*/ 505460 w 5801360"/>
              <a:gd name="connsiteY57" fmla="*/ 83185 h 5204460"/>
              <a:gd name="connisteX58" fmla="*/ 339725 w 5801360"/>
              <a:gd name="connsiteY58" fmla="*/ 92075 h 5204460"/>
              <a:gd name="connisteX59" fmla="*/ 238760 w 5801360"/>
              <a:gd name="connsiteY59" fmla="*/ 83185 h 5204460"/>
              <a:gd name="connisteX60" fmla="*/ 248285 w 5801360"/>
              <a:gd name="connsiteY60" fmla="*/ 0 h 5204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5801360" h="5204460">
                <a:moveTo>
                  <a:pt x="248285" y="0"/>
                </a:moveTo>
                <a:lnTo>
                  <a:pt x="45720" y="156845"/>
                </a:lnTo>
                <a:lnTo>
                  <a:pt x="165100" y="551815"/>
                </a:lnTo>
                <a:lnTo>
                  <a:pt x="0" y="836930"/>
                </a:lnTo>
                <a:lnTo>
                  <a:pt x="82550" y="1048385"/>
                </a:lnTo>
                <a:lnTo>
                  <a:pt x="109855" y="1232535"/>
                </a:lnTo>
                <a:lnTo>
                  <a:pt x="165100" y="1388745"/>
                </a:lnTo>
                <a:lnTo>
                  <a:pt x="165100" y="5204460"/>
                </a:lnTo>
                <a:lnTo>
                  <a:pt x="5801360" y="5194935"/>
                </a:lnTo>
                <a:lnTo>
                  <a:pt x="5764530" y="5029835"/>
                </a:lnTo>
                <a:lnTo>
                  <a:pt x="5497830" y="4845685"/>
                </a:lnTo>
                <a:lnTo>
                  <a:pt x="5267960" y="4726305"/>
                </a:lnTo>
                <a:lnTo>
                  <a:pt x="5231765" y="4239260"/>
                </a:lnTo>
                <a:lnTo>
                  <a:pt x="5323205" y="4110355"/>
                </a:lnTo>
                <a:lnTo>
                  <a:pt x="5222240" y="4110355"/>
                </a:lnTo>
                <a:lnTo>
                  <a:pt x="5047615" y="3889375"/>
                </a:lnTo>
                <a:lnTo>
                  <a:pt x="4863465" y="3503295"/>
                </a:lnTo>
                <a:lnTo>
                  <a:pt x="4477385" y="2860040"/>
                </a:lnTo>
                <a:lnTo>
                  <a:pt x="4403725" y="2611755"/>
                </a:lnTo>
                <a:lnTo>
                  <a:pt x="4366895" y="2326640"/>
                </a:lnTo>
                <a:lnTo>
                  <a:pt x="4257040" y="2216150"/>
                </a:lnTo>
                <a:lnTo>
                  <a:pt x="4265930" y="2105660"/>
                </a:lnTo>
                <a:lnTo>
                  <a:pt x="3843020" y="1590675"/>
                </a:lnTo>
                <a:lnTo>
                  <a:pt x="3806190" y="1434465"/>
                </a:lnTo>
                <a:lnTo>
                  <a:pt x="3769360" y="1259840"/>
                </a:lnTo>
                <a:lnTo>
                  <a:pt x="3668395" y="1122045"/>
                </a:lnTo>
                <a:lnTo>
                  <a:pt x="3778885" y="965835"/>
                </a:lnTo>
                <a:lnTo>
                  <a:pt x="3852545" y="1241425"/>
                </a:lnTo>
                <a:lnTo>
                  <a:pt x="3971925" y="1397635"/>
                </a:lnTo>
                <a:lnTo>
                  <a:pt x="4045585" y="1499235"/>
                </a:lnTo>
                <a:lnTo>
                  <a:pt x="4109720" y="1701165"/>
                </a:lnTo>
                <a:lnTo>
                  <a:pt x="4257040" y="1830070"/>
                </a:lnTo>
                <a:lnTo>
                  <a:pt x="4358005" y="2050415"/>
                </a:lnTo>
                <a:lnTo>
                  <a:pt x="4486910" y="2078355"/>
                </a:lnTo>
                <a:lnTo>
                  <a:pt x="4596765" y="2078355"/>
                </a:lnTo>
                <a:lnTo>
                  <a:pt x="4735195" y="2004695"/>
                </a:lnTo>
                <a:lnTo>
                  <a:pt x="4670425" y="1866900"/>
                </a:lnTo>
                <a:lnTo>
                  <a:pt x="4891405" y="1232535"/>
                </a:lnTo>
                <a:lnTo>
                  <a:pt x="4836160" y="919480"/>
                </a:lnTo>
                <a:lnTo>
                  <a:pt x="4542155" y="202565"/>
                </a:lnTo>
                <a:lnTo>
                  <a:pt x="4366895" y="294640"/>
                </a:lnTo>
                <a:lnTo>
                  <a:pt x="4036060" y="340360"/>
                </a:lnTo>
                <a:lnTo>
                  <a:pt x="3824605" y="313055"/>
                </a:lnTo>
                <a:lnTo>
                  <a:pt x="3732530" y="276225"/>
                </a:lnTo>
                <a:lnTo>
                  <a:pt x="3613150" y="211455"/>
                </a:lnTo>
                <a:lnTo>
                  <a:pt x="3502660" y="147320"/>
                </a:lnTo>
                <a:lnTo>
                  <a:pt x="3282315" y="83185"/>
                </a:lnTo>
                <a:lnTo>
                  <a:pt x="2997200" y="64770"/>
                </a:lnTo>
                <a:lnTo>
                  <a:pt x="2473325" y="358775"/>
                </a:lnTo>
                <a:lnTo>
                  <a:pt x="2316480" y="459740"/>
                </a:lnTo>
                <a:lnTo>
                  <a:pt x="2059305" y="414020"/>
                </a:lnTo>
                <a:lnTo>
                  <a:pt x="1866265" y="321945"/>
                </a:lnTo>
                <a:lnTo>
                  <a:pt x="1572260" y="303530"/>
                </a:lnTo>
                <a:lnTo>
                  <a:pt x="1112520" y="211455"/>
                </a:lnTo>
                <a:lnTo>
                  <a:pt x="1176655" y="202565"/>
                </a:lnTo>
                <a:lnTo>
                  <a:pt x="891540" y="110490"/>
                </a:lnTo>
                <a:lnTo>
                  <a:pt x="597535" y="36830"/>
                </a:lnTo>
                <a:lnTo>
                  <a:pt x="505460" y="83185"/>
                </a:lnTo>
                <a:lnTo>
                  <a:pt x="339725" y="92075"/>
                </a:lnTo>
                <a:lnTo>
                  <a:pt x="238760" y="83185"/>
                </a:lnTo>
                <a:lnTo>
                  <a:pt x="248285" y="0"/>
                </a:lnTo>
                <a:close/>
              </a:path>
            </a:pathLst>
          </a:cu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960" y="1498600"/>
            <a:ext cx="5194935" cy="50444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38780" y="1945640"/>
            <a:ext cx="826135" cy="73977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773170" y="1553210"/>
            <a:ext cx="2983230" cy="44513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773170" y="2685415"/>
            <a:ext cx="3026410" cy="38677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任意多边形 9"/>
          <p:cNvSpPr/>
          <p:nvPr/>
        </p:nvSpPr>
        <p:spPr>
          <a:xfrm>
            <a:off x="7863205" y="1442720"/>
            <a:ext cx="2669540" cy="5043170"/>
          </a:xfrm>
          <a:custGeom>
            <a:avLst/>
            <a:gdLst>
              <a:gd name="connisteX0" fmla="*/ 2669540 w 2669540"/>
              <a:gd name="connsiteY0" fmla="*/ 0 h 5043170"/>
              <a:gd name="connisteX1" fmla="*/ 2443480 w 2669540"/>
              <a:gd name="connsiteY1" fmla="*/ 460375 h 5043170"/>
              <a:gd name="connisteX2" fmla="*/ 2504440 w 2669540"/>
              <a:gd name="connsiteY2" fmla="*/ 834390 h 5043170"/>
              <a:gd name="connisteX3" fmla="*/ 2452370 w 2669540"/>
              <a:gd name="connsiteY3" fmla="*/ 1043305 h 5043170"/>
              <a:gd name="connisteX4" fmla="*/ 2399665 w 2669540"/>
              <a:gd name="connsiteY4" fmla="*/ 1382395 h 5043170"/>
              <a:gd name="connisteX5" fmla="*/ 2504440 w 2669540"/>
              <a:gd name="connsiteY5" fmla="*/ 1634490 h 5043170"/>
              <a:gd name="connisteX6" fmla="*/ 2304415 w 2669540"/>
              <a:gd name="connsiteY6" fmla="*/ 1921510 h 5043170"/>
              <a:gd name="connisteX7" fmla="*/ 2156460 w 2669540"/>
              <a:gd name="connsiteY7" fmla="*/ 2208530 h 5043170"/>
              <a:gd name="connisteX8" fmla="*/ 2017395 w 2669540"/>
              <a:gd name="connsiteY8" fmla="*/ 2356485 h 5043170"/>
              <a:gd name="connisteX9" fmla="*/ 2069465 w 2669540"/>
              <a:gd name="connsiteY9" fmla="*/ 2434590 h 5043170"/>
              <a:gd name="connisteX10" fmla="*/ 1852295 w 2669540"/>
              <a:gd name="connsiteY10" fmla="*/ 2695575 h 5043170"/>
              <a:gd name="connisteX11" fmla="*/ 1521460 w 2669540"/>
              <a:gd name="connsiteY11" fmla="*/ 3147695 h 5043170"/>
              <a:gd name="connisteX12" fmla="*/ 1434465 w 2669540"/>
              <a:gd name="connsiteY12" fmla="*/ 3451860 h 5043170"/>
              <a:gd name="connisteX13" fmla="*/ 1034415 w 2669540"/>
              <a:gd name="connsiteY13" fmla="*/ 3756660 h 5043170"/>
              <a:gd name="connisteX14" fmla="*/ 634365 w 2669540"/>
              <a:gd name="connsiteY14" fmla="*/ 4112895 h 5043170"/>
              <a:gd name="connisteX15" fmla="*/ 443230 w 2669540"/>
              <a:gd name="connsiteY15" fmla="*/ 4260850 h 5043170"/>
              <a:gd name="connisteX16" fmla="*/ 374015 w 2669540"/>
              <a:gd name="connsiteY16" fmla="*/ 4469765 h 5043170"/>
              <a:gd name="connisteX17" fmla="*/ 0 w 2669540"/>
              <a:gd name="connsiteY17" fmla="*/ 5043170 h 50431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2669540" h="5043170">
                <a:moveTo>
                  <a:pt x="2669540" y="0"/>
                </a:moveTo>
                <a:cubicBezTo>
                  <a:pt x="2623185" y="84455"/>
                  <a:pt x="2476500" y="293370"/>
                  <a:pt x="2443480" y="460375"/>
                </a:cubicBezTo>
                <a:cubicBezTo>
                  <a:pt x="2410460" y="627380"/>
                  <a:pt x="2502535" y="717550"/>
                  <a:pt x="2504440" y="834390"/>
                </a:cubicBezTo>
                <a:cubicBezTo>
                  <a:pt x="2506345" y="951230"/>
                  <a:pt x="2473325" y="933450"/>
                  <a:pt x="2452370" y="1043305"/>
                </a:cubicBezTo>
                <a:cubicBezTo>
                  <a:pt x="2431415" y="1153160"/>
                  <a:pt x="2389505" y="1264285"/>
                  <a:pt x="2399665" y="1382395"/>
                </a:cubicBezTo>
                <a:cubicBezTo>
                  <a:pt x="2409825" y="1500505"/>
                  <a:pt x="2523490" y="1526540"/>
                  <a:pt x="2504440" y="1634490"/>
                </a:cubicBezTo>
                <a:cubicBezTo>
                  <a:pt x="2485390" y="1742440"/>
                  <a:pt x="2374265" y="1806575"/>
                  <a:pt x="2304415" y="1921510"/>
                </a:cubicBezTo>
                <a:cubicBezTo>
                  <a:pt x="2234565" y="2036445"/>
                  <a:pt x="2213610" y="2121535"/>
                  <a:pt x="2156460" y="2208530"/>
                </a:cubicBezTo>
                <a:cubicBezTo>
                  <a:pt x="2099310" y="2295525"/>
                  <a:pt x="2034540" y="2311400"/>
                  <a:pt x="2017395" y="2356485"/>
                </a:cubicBezTo>
                <a:cubicBezTo>
                  <a:pt x="2000250" y="2401570"/>
                  <a:pt x="2102485" y="2366645"/>
                  <a:pt x="2069465" y="2434590"/>
                </a:cubicBezTo>
                <a:cubicBezTo>
                  <a:pt x="2036445" y="2502535"/>
                  <a:pt x="1962150" y="2552700"/>
                  <a:pt x="1852295" y="2695575"/>
                </a:cubicBezTo>
                <a:cubicBezTo>
                  <a:pt x="1742440" y="2838450"/>
                  <a:pt x="1605280" y="2996565"/>
                  <a:pt x="1521460" y="3147695"/>
                </a:cubicBezTo>
                <a:cubicBezTo>
                  <a:pt x="1437640" y="3298825"/>
                  <a:pt x="1531620" y="3329940"/>
                  <a:pt x="1434465" y="3451860"/>
                </a:cubicBezTo>
                <a:cubicBezTo>
                  <a:pt x="1337310" y="3573780"/>
                  <a:pt x="1194435" y="3624580"/>
                  <a:pt x="1034415" y="3756660"/>
                </a:cubicBezTo>
                <a:cubicBezTo>
                  <a:pt x="874395" y="3888740"/>
                  <a:pt x="752475" y="4011930"/>
                  <a:pt x="634365" y="4112895"/>
                </a:cubicBezTo>
                <a:cubicBezTo>
                  <a:pt x="516255" y="4213860"/>
                  <a:pt x="495300" y="4189730"/>
                  <a:pt x="443230" y="4260850"/>
                </a:cubicBezTo>
                <a:cubicBezTo>
                  <a:pt x="391160" y="4331970"/>
                  <a:pt x="462915" y="4313555"/>
                  <a:pt x="374015" y="4469765"/>
                </a:cubicBezTo>
                <a:cubicBezTo>
                  <a:pt x="285115" y="4625975"/>
                  <a:pt x="73660" y="4932680"/>
                  <a:pt x="0" y="5043170"/>
                </a:cubicBezTo>
              </a:path>
            </a:pathLst>
          </a:custGeom>
          <a:noFill/>
          <a:ln w="508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600690" y="273050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尼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35870" y="372872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罗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02470" y="463804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河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76385" y="2624455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rgbClr val="00B050"/>
                </a:solidFill>
              </a:rPr>
              <a:t>“</a:t>
            </a:r>
            <a:r>
              <a:rPr lang="zh-CN" altLang="en-US" sz="3200" b="1">
                <a:solidFill>
                  <a:srgbClr val="00B050"/>
                </a:solidFill>
              </a:rPr>
              <a:t>绿</a:t>
            </a:r>
            <a:endParaRPr lang="zh-CN" altLang="en-US" sz="3200" b="1">
              <a:solidFill>
                <a:srgbClr val="00B05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94420" y="320802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B050"/>
                </a:solidFill>
              </a:rPr>
              <a:t>色</a:t>
            </a:r>
            <a:endParaRPr lang="zh-CN" altLang="en-US" sz="3200" b="1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77810" y="385127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B050"/>
                </a:solidFill>
              </a:rPr>
              <a:t>走</a:t>
            </a:r>
            <a:endParaRPr lang="zh-CN" altLang="en-US" sz="3200" b="1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02780" y="4572635"/>
            <a:ext cx="792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B050"/>
                </a:solidFill>
              </a:rPr>
              <a:t>廊</a:t>
            </a:r>
            <a:r>
              <a:rPr lang="en-US" altLang="zh-CN" sz="3200" b="1">
                <a:solidFill>
                  <a:srgbClr val="00B050"/>
                </a:solidFill>
              </a:rPr>
              <a:t>”</a:t>
            </a:r>
            <a:endParaRPr lang="en-US" altLang="zh-CN" sz="3200" b="1">
              <a:solidFill>
                <a:srgbClr val="00B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86855" y="122555"/>
            <a:ext cx="5605145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尼罗河沿岸及河口三角洲的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绿色走廊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是尼罗河给埃及的赠礼！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0" grpId="0" bldLvl="0" animBg="1"/>
      <p:bldP spid="12" grpId="1" bldLvl="0" animBg="1"/>
      <p:bldP spid="11" grpId="1" bldLvl="0" animBg="1"/>
      <p:bldP spid="20" grpId="1" bldLvl="0" animBg="1"/>
      <p:bldP spid="13" grpId="0"/>
      <p:bldP spid="14" grpId="0"/>
      <p:bldP spid="15" grpId="0"/>
      <p:bldP spid="16" grpId="0"/>
      <p:bldP spid="1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9" name="组合 48"/>
          <p:cNvGrpSpPr/>
          <p:nvPr/>
        </p:nvGrpSpPr>
        <p:grpSpPr>
          <a:xfrm>
            <a:off x="3697605" y="1311275"/>
            <a:ext cx="8494395" cy="5547360"/>
            <a:chOff x="5823" y="2065"/>
            <a:chExt cx="13377" cy="8736"/>
          </a:xfrm>
        </p:grpSpPr>
        <p:grpSp>
          <p:nvGrpSpPr>
            <p:cNvPr id="22" name="组合 21"/>
            <p:cNvGrpSpPr/>
            <p:nvPr/>
          </p:nvGrpSpPr>
          <p:grpSpPr>
            <a:xfrm>
              <a:off x="9340" y="2086"/>
              <a:ext cx="9860" cy="8714"/>
              <a:chOff x="9340" y="2086"/>
              <a:chExt cx="9860" cy="8714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"/>
              <a:srcRect b="1090"/>
              <a:stretch>
                <a:fillRect/>
              </a:stretch>
            </p:blipFill>
            <p:spPr>
              <a:xfrm>
                <a:off x="9340" y="2086"/>
                <a:ext cx="9860" cy="8714"/>
              </a:xfrm>
              <a:prstGeom prst="rect">
                <a:avLst/>
              </a:prstGeom>
            </p:spPr>
          </p:pic>
          <p:sp>
            <p:nvSpPr>
              <p:cNvPr id="21" name="文本框 20"/>
              <p:cNvSpPr txBox="1"/>
              <p:nvPr/>
            </p:nvSpPr>
            <p:spPr>
              <a:xfrm>
                <a:off x="11646" y="2187"/>
                <a:ext cx="5847" cy="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zh-CN" altLang="en-US" sz="2000" b="1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埃及农业分布图（地图册</a:t>
                </a:r>
                <a:r>
                  <a:rPr lang="en-US" altLang="zh-CN" sz="2000" b="1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P14</a:t>
                </a:r>
                <a:r>
                  <a:rPr lang="zh-CN" altLang="en-US" sz="2000" b="1">
                    <a:latin typeface="华文中宋" panose="02010600040101010101" charset="-122"/>
                    <a:ea typeface="华文中宋" panose="02010600040101010101" charset="-122"/>
                    <a:cs typeface="华文中宋" panose="02010600040101010101" charset="-122"/>
                  </a:rPr>
                  <a:t>）</a:t>
                </a:r>
                <a:endParaRPr lang="zh-CN" altLang="en-US" sz="2000" b="1">
                  <a:latin typeface="华文中宋" panose="02010600040101010101" charset="-122"/>
                  <a:ea typeface="华文中宋" panose="02010600040101010101" charset="-122"/>
                  <a:cs typeface="华文中宋" panose="02010600040101010101" charset="-122"/>
                </a:endParaRPr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5823" y="2065"/>
              <a:ext cx="3615" cy="87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215"/>
            <a:ext cx="364045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399415"/>
            <a:ext cx="847090" cy="5692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50"/>
                </a:solidFill>
              </a:rPr>
              <a:t>“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>
                <a:solidFill>
                  <a:srgbClr val="00B050"/>
                </a:solidFill>
              </a:rPr>
              <a:t>绿色走廊</a:t>
            </a:r>
            <a:endParaRPr lang="zh-CN" altLang="en-US" sz="2800" b="1">
              <a:solidFill>
                <a:srgbClr val="00B050"/>
              </a:solidFill>
            </a:endParaRPr>
          </a:p>
          <a:p>
            <a:r>
              <a:rPr lang="en-US" altLang="zh-CN" sz="2800" b="1">
                <a:solidFill>
                  <a:srgbClr val="00B050"/>
                </a:solidFill>
              </a:rPr>
              <a:t>”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/>
              <a:t>的赠礼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①</a:t>
            </a:r>
            <a:endParaRPr lang="zh-CN" altLang="en-US" sz="2800" b="1"/>
          </a:p>
          <a:p>
            <a:r>
              <a:rPr lang="zh-CN" altLang="en-US" sz="2800" b="1"/>
              <a:t>农业</a:t>
            </a:r>
            <a:endParaRPr lang="zh-CN" altLang="en-US" sz="2800" b="1"/>
          </a:p>
        </p:txBody>
      </p:sp>
      <p:sp>
        <p:nvSpPr>
          <p:cNvPr id="23" name="矩形 22"/>
          <p:cNvSpPr/>
          <p:nvPr/>
        </p:nvSpPr>
        <p:spPr>
          <a:xfrm>
            <a:off x="10941050" y="2014855"/>
            <a:ext cx="539750" cy="295910"/>
          </a:xfrm>
          <a:prstGeom prst="rect">
            <a:avLst/>
          </a:prstGeom>
          <a:solidFill>
            <a:srgbClr val="A0789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10941050" y="3097530"/>
            <a:ext cx="539750" cy="295910"/>
          </a:xfrm>
          <a:prstGeom prst="rect">
            <a:avLst/>
          </a:prstGeom>
          <a:solidFill>
            <a:srgbClr val="77A0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789920" y="2473960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灌溉农业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789920" y="3556635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绿洲农业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rcRect r="57250" b="7250"/>
          <a:stretch>
            <a:fillRect/>
          </a:stretch>
        </p:blipFill>
        <p:spPr>
          <a:xfrm>
            <a:off x="3855720" y="5927725"/>
            <a:ext cx="325755" cy="70675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4335780" y="6041390"/>
            <a:ext cx="112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枣椰树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rcRect r="57250" b="7250"/>
          <a:stretch>
            <a:fillRect/>
          </a:stretch>
        </p:blipFill>
        <p:spPr>
          <a:xfrm>
            <a:off x="6720840" y="2473960"/>
            <a:ext cx="325755" cy="70675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rcRect r="57250" b="7250"/>
          <a:stretch>
            <a:fillRect/>
          </a:stretch>
        </p:blipFill>
        <p:spPr>
          <a:xfrm>
            <a:off x="7903210" y="3006090"/>
            <a:ext cx="325755" cy="7067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rcRect r="57250" b="7250"/>
          <a:stretch>
            <a:fillRect/>
          </a:stretch>
        </p:blipFill>
        <p:spPr>
          <a:xfrm>
            <a:off x="7577455" y="4088765"/>
            <a:ext cx="325755" cy="70675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rcRect r="57250" b="7250"/>
          <a:stretch>
            <a:fillRect/>
          </a:stretch>
        </p:blipFill>
        <p:spPr>
          <a:xfrm>
            <a:off x="8555355" y="4795520"/>
            <a:ext cx="325755" cy="70675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rcRect r="57250" b="7250"/>
          <a:stretch>
            <a:fillRect/>
          </a:stretch>
        </p:blipFill>
        <p:spPr>
          <a:xfrm>
            <a:off x="8477250" y="5803900"/>
            <a:ext cx="325755" cy="70675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rcRect r="57250" b="7250"/>
          <a:stretch>
            <a:fillRect/>
          </a:stretch>
        </p:blipFill>
        <p:spPr>
          <a:xfrm>
            <a:off x="9285605" y="5385435"/>
            <a:ext cx="325755" cy="70675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rcRect l="24000" t="3355" r="21250" b="74408"/>
          <a:stretch>
            <a:fillRect/>
          </a:stretch>
        </p:blipFill>
        <p:spPr>
          <a:xfrm>
            <a:off x="3832225" y="3298825"/>
            <a:ext cx="417195" cy="64389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rcRect l="21667" t="37697" r="25833" b="39474"/>
          <a:stretch>
            <a:fillRect/>
          </a:stretch>
        </p:blipFill>
        <p:spPr>
          <a:xfrm>
            <a:off x="3849370" y="4169410"/>
            <a:ext cx="400050" cy="66103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rcRect l="32000" t="70943" r="13250" b="6820"/>
          <a:stretch>
            <a:fillRect/>
          </a:stretch>
        </p:blipFill>
        <p:spPr>
          <a:xfrm>
            <a:off x="3849370" y="5057140"/>
            <a:ext cx="417195" cy="64389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4396740" y="3393440"/>
            <a:ext cx="112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水稻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396740" y="4269740"/>
            <a:ext cx="112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小麦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396740" y="5146040"/>
            <a:ext cx="112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棉花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4"/>
          <a:srcRect l="24000" t="3355" r="21250" b="74408"/>
          <a:stretch>
            <a:fillRect/>
          </a:stretch>
        </p:blipFill>
        <p:spPr>
          <a:xfrm>
            <a:off x="9043035" y="1787525"/>
            <a:ext cx="417195" cy="643890"/>
          </a:xfrm>
          <a:prstGeom prst="rect">
            <a:avLst/>
          </a:prstGeom>
        </p:spPr>
      </p:pic>
      <p:pic>
        <p:nvPicPr>
          <p:cNvPr id="142" name="图片 141"/>
          <p:cNvPicPr/>
          <p:nvPr/>
        </p:nvPicPr>
        <p:blipFill>
          <a:blip r:embed="rId5"/>
          <a:stretch>
            <a:fillRect/>
          </a:stretch>
        </p:blipFill>
        <p:spPr>
          <a:xfrm>
            <a:off x="916940" y="4668520"/>
            <a:ext cx="2862580" cy="2141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/>
          <a:srcRect l="21667" t="37697" r="25833" b="39474"/>
          <a:stretch>
            <a:fillRect/>
          </a:stretch>
        </p:blipFill>
        <p:spPr>
          <a:xfrm>
            <a:off x="8885555" y="3028950"/>
            <a:ext cx="400050" cy="661035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rcRect l="21667" t="37697" r="25833" b="39474"/>
          <a:stretch>
            <a:fillRect/>
          </a:stretch>
        </p:blipFill>
        <p:spPr>
          <a:xfrm>
            <a:off x="8517890" y="4007485"/>
            <a:ext cx="400050" cy="66103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rcRect l="32000" t="70943" r="13250" b="6820"/>
          <a:stretch>
            <a:fillRect/>
          </a:stretch>
        </p:blipFill>
        <p:spPr>
          <a:xfrm>
            <a:off x="8477250" y="3363595"/>
            <a:ext cx="417195" cy="643890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rcRect l="32000" t="70943" r="13250" b="6820"/>
          <a:stretch>
            <a:fillRect/>
          </a:stretch>
        </p:blipFill>
        <p:spPr>
          <a:xfrm>
            <a:off x="9029065" y="4024630"/>
            <a:ext cx="417195" cy="64389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rcRect l="32000" t="70943" r="13250" b="6820"/>
          <a:stretch>
            <a:fillRect/>
          </a:stretch>
        </p:blipFill>
        <p:spPr>
          <a:xfrm>
            <a:off x="9446260" y="4269740"/>
            <a:ext cx="417195" cy="64389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3682365" y="-31750"/>
            <a:ext cx="7624445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埃及水稻种植区域：尼罗河下游三角洲</a:t>
            </a:r>
            <a:endParaRPr 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埃及小麦、棉花种植区域：尼罗河中游两岸</a:t>
            </a:r>
            <a:endParaRPr 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5543" y="1796098"/>
            <a:ext cx="5740400" cy="3998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450" y="3097213"/>
            <a:ext cx="6142038" cy="379888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1" presetClass="entr" presetSubtype="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7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/>
      <p:bldP spid="26" grpId="0"/>
      <p:bldP spid="28" grpId="0"/>
      <p:bldP spid="38" grpId="0"/>
      <p:bldP spid="39" grpId="0"/>
      <p:bldP spid="40" grpId="0"/>
      <p:bldP spid="5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215"/>
            <a:ext cx="364045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399415"/>
            <a:ext cx="847090" cy="5692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50"/>
                </a:solidFill>
              </a:rPr>
              <a:t>“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>
                <a:solidFill>
                  <a:srgbClr val="00B050"/>
                </a:solidFill>
              </a:rPr>
              <a:t>绿色走廊</a:t>
            </a:r>
            <a:endParaRPr lang="zh-CN" altLang="en-US" sz="2800" b="1">
              <a:solidFill>
                <a:srgbClr val="00B050"/>
              </a:solidFill>
            </a:endParaRPr>
          </a:p>
          <a:p>
            <a:r>
              <a:rPr lang="en-US" altLang="zh-CN" sz="2800" b="1">
                <a:solidFill>
                  <a:srgbClr val="00B050"/>
                </a:solidFill>
              </a:rPr>
              <a:t>”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/>
              <a:t>的赠礼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①</a:t>
            </a:r>
            <a:endParaRPr lang="zh-CN" altLang="en-US" sz="2800" b="1"/>
          </a:p>
          <a:p>
            <a:r>
              <a:rPr lang="zh-CN" altLang="en-US" sz="2800" b="1"/>
              <a:t>农业</a:t>
            </a:r>
            <a:endParaRPr lang="zh-CN" altLang="en-US" sz="2800" b="1"/>
          </a:p>
        </p:txBody>
      </p:sp>
      <p:pic>
        <p:nvPicPr>
          <p:cNvPr id="3" name="内容占位符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59641" y="193199"/>
            <a:ext cx="3631407" cy="2420938"/>
          </a:xfrm>
          <a:effectLst>
            <a:softEdge rad="112500"/>
          </a:effectLst>
        </p:spPr>
      </p:pic>
      <p:sp>
        <p:nvSpPr>
          <p:cNvPr id="5" name="文本框 4"/>
          <p:cNvSpPr txBox="1"/>
          <p:nvPr/>
        </p:nvSpPr>
        <p:spPr>
          <a:xfrm>
            <a:off x="4681855" y="3170555"/>
            <a:ext cx="6920865" cy="3415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小链接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埃及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白金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en-US" altLang="zh-CN" sz="2400"/>
              <a:t>       </a:t>
            </a:r>
            <a:endParaRPr lang="en-US" altLang="zh-CN" sz="2400"/>
          </a:p>
          <a:p>
            <a:pPr algn="l" fontAlgn="auto">
              <a:lnSpc>
                <a:spcPct val="150000"/>
              </a:lnSpc>
            </a:pPr>
            <a:r>
              <a:rPr lang="en-US" altLang="zh-CN" sz="2400"/>
              <a:t>        </a:t>
            </a:r>
            <a:r>
              <a:rPr lang="zh-CN" altLang="en-US" sz="2400"/>
              <a:t>埃及长绒棉是埃及的优质棉，其最大特点为绒长，纤维长度超过</a:t>
            </a:r>
            <a:r>
              <a:rPr lang="en-US" altLang="zh-CN" sz="2400"/>
              <a:t>31.8</a:t>
            </a:r>
            <a:r>
              <a:rPr lang="zh-CN" altLang="en-US" sz="2400"/>
              <a:t>毫米，富蚕丝光泽，质地坚韧，染色效果好，是世界上价值最高的棉花，也是纺织工业的上等原料，具有极高的经济价值，素有</a:t>
            </a:r>
            <a:r>
              <a:rPr lang="en-US" altLang="zh-CN" sz="2400"/>
              <a:t>“</a:t>
            </a:r>
            <a:r>
              <a:rPr lang="zh-CN" altLang="en-US" sz="2400"/>
              <a:t>白金</a:t>
            </a:r>
            <a:r>
              <a:rPr lang="en-US" altLang="zh-CN" sz="2400"/>
              <a:t>”</a:t>
            </a:r>
            <a:r>
              <a:rPr lang="zh-CN" altLang="en-US" sz="2400"/>
              <a:t>之称。</a:t>
            </a:r>
            <a:endParaRPr lang="zh-CN" altLang="en-US" sz="2400"/>
          </a:p>
        </p:txBody>
      </p:sp>
      <p:pic>
        <p:nvPicPr>
          <p:cNvPr id="143" name="图片 142"/>
          <p:cNvPicPr/>
          <p:nvPr/>
        </p:nvPicPr>
        <p:blipFill>
          <a:blip r:embed="rId3"/>
          <a:stretch>
            <a:fillRect/>
          </a:stretch>
        </p:blipFill>
        <p:spPr>
          <a:xfrm>
            <a:off x="3766185" y="-123190"/>
            <a:ext cx="4793615" cy="31832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215"/>
            <a:ext cx="364045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399415"/>
            <a:ext cx="847090" cy="5692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50"/>
                </a:solidFill>
              </a:rPr>
              <a:t>“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>
                <a:solidFill>
                  <a:srgbClr val="00B050"/>
                </a:solidFill>
              </a:rPr>
              <a:t>绿色走廊</a:t>
            </a:r>
            <a:endParaRPr lang="zh-CN" altLang="en-US" sz="2800" b="1">
              <a:solidFill>
                <a:srgbClr val="00B050"/>
              </a:solidFill>
            </a:endParaRPr>
          </a:p>
          <a:p>
            <a:r>
              <a:rPr lang="en-US" altLang="zh-CN" sz="2800" b="1">
                <a:solidFill>
                  <a:srgbClr val="00B050"/>
                </a:solidFill>
              </a:rPr>
              <a:t>”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/>
              <a:t>的赠礼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①</a:t>
            </a:r>
            <a:endParaRPr lang="zh-CN" altLang="en-US" sz="2800" b="1"/>
          </a:p>
          <a:p>
            <a:r>
              <a:rPr lang="zh-CN" altLang="en-US" sz="2800" b="1"/>
              <a:t>农业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760" y="1997710"/>
            <a:ext cx="4841240" cy="4860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65" y="4279900"/>
            <a:ext cx="3422650" cy="2508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580" y="2159000"/>
            <a:ext cx="3488055" cy="19767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40455" y="0"/>
            <a:ext cx="2621280" cy="460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p>
            <a:r>
              <a:rPr lang="zh-CN" altLang="en-US" sz="2400" b="1"/>
              <a:t>尼罗河的定期泛滥</a:t>
            </a:r>
            <a:endParaRPr lang="zh-CN" altLang="en-US" sz="2400" b="1"/>
          </a:p>
        </p:txBody>
      </p:sp>
      <p:sp>
        <p:nvSpPr>
          <p:cNvPr id="12" name="文本框 11"/>
          <p:cNvSpPr txBox="1"/>
          <p:nvPr/>
        </p:nvSpPr>
        <p:spPr>
          <a:xfrm>
            <a:off x="3640455" y="521970"/>
            <a:ext cx="3688080" cy="119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rgbClr val="FF0000"/>
                </a:solidFill>
              </a:rPr>
              <a:t>为农田提供肥沃的土壤</a:t>
            </a: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rgbClr val="0070C0"/>
                </a:solidFill>
              </a:rPr>
              <a:t>给两岸居民带来不便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pic>
        <p:nvPicPr>
          <p:cNvPr id="144" name="图片 143"/>
          <p:cNvPicPr/>
          <p:nvPr/>
        </p:nvPicPr>
        <p:blipFill>
          <a:blip r:embed="rId5"/>
          <a:stretch>
            <a:fillRect/>
          </a:stretch>
        </p:blipFill>
        <p:spPr>
          <a:xfrm>
            <a:off x="7324090" y="3766820"/>
            <a:ext cx="4920615" cy="3021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" name="文本框 21"/>
          <p:cNvSpPr txBox="1"/>
          <p:nvPr/>
        </p:nvSpPr>
        <p:spPr>
          <a:xfrm>
            <a:off x="7350125" y="3819525"/>
            <a:ext cx="17068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阿斯旺大坝</a:t>
            </a:r>
            <a:endParaRPr lang="zh-CN" altLang="en-US" sz="2400" b="1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45" name="图片 144"/>
          <p:cNvPicPr/>
          <p:nvPr/>
        </p:nvPicPr>
        <p:blipFill>
          <a:blip r:embed="rId6"/>
          <a:stretch>
            <a:fillRect/>
          </a:stretch>
        </p:blipFill>
        <p:spPr>
          <a:xfrm>
            <a:off x="7520305" y="1693545"/>
            <a:ext cx="4724400" cy="2586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10534015" y="3819525"/>
            <a:ext cx="17068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纳赛尔水库</a:t>
            </a:r>
            <a:endParaRPr lang="zh-CN" altLang="en-US" sz="2400" b="1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7520305" y="460375"/>
            <a:ext cx="434975" cy="547370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520305" y="1173480"/>
            <a:ext cx="434975" cy="547370"/>
          </a:xfrm>
          <a:prstGeom prst="rightArrow">
            <a:avLst/>
          </a:prstGeom>
          <a:noFill/>
          <a:ln w="28575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098155" y="494665"/>
            <a:ext cx="4093845" cy="1198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rgbClr val="FF0000"/>
                </a:solidFill>
              </a:rPr>
              <a:t>控制洪水、扩大灌溉面积</a:t>
            </a:r>
            <a:endParaRPr lang="zh-CN" altLang="en-US" sz="2400" b="1">
              <a:solidFill>
                <a:srgbClr val="FF0000"/>
              </a:solidFill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rgbClr val="0070C0"/>
                </a:solidFill>
              </a:rPr>
              <a:t>农田失去天然肥源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2" grpId="0" bldLvl="0" animBg="1"/>
      <p:bldP spid="22" grpId="0" animBg="1"/>
      <p:bldP spid="13" grpId="0" bldLvl="0" animBg="1"/>
      <p:bldP spid="15" grpId="0" bldLvl="0" animBg="1"/>
      <p:bldP spid="14" grpId="0" bldLvl="0" animBg="1"/>
      <p:bldP spid="16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215"/>
            <a:ext cx="364045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399415"/>
            <a:ext cx="847090" cy="5692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50"/>
                </a:solidFill>
              </a:rPr>
              <a:t>“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>
                <a:solidFill>
                  <a:srgbClr val="00B050"/>
                </a:solidFill>
              </a:rPr>
              <a:t>绿色走廊</a:t>
            </a:r>
            <a:endParaRPr lang="zh-CN" altLang="en-US" sz="2800" b="1">
              <a:solidFill>
                <a:srgbClr val="00B050"/>
              </a:solidFill>
            </a:endParaRPr>
          </a:p>
          <a:p>
            <a:r>
              <a:rPr lang="en-US" altLang="zh-CN" sz="2800" b="1">
                <a:solidFill>
                  <a:srgbClr val="00B050"/>
                </a:solidFill>
              </a:rPr>
              <a:t>”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/>
              <a:t>的赠礼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②</a:t>
            </a:r>
            <a:endParaRPr lang="zh-CN" altLang="en-US" sz="2800" b="1"/>
          </a:p>
          <a:p>
            <a:r>
              <a:rPr lang="zh-CN" altLang="en-US" sz="2800" b="1"/>
              <a:t>人口</a:t>
            </a:r>
            <a:endParaRPr lang="zh-CN" altLang="en-US" sz="2800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455" y="911225"/>
            <a:ext cx="8545830" cy="59467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94860" y="174625"/>
            <a:ext cx="5974080" cy="460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rtlCol="0">
            <a:spAutoFit/>
          </a:bodyPr>
          <a:p>
            <a:r>
              <a:rPr lang="zh-CN" altLang="en-US" sz="2400" b="1"/>
              <a:t>尼罗河两岸及三角洲地区为人口分布</a:t>
            </a:r>
            <a:r>
              <a:rPr lang="zh-CN" altLang="en-US" sz="2400" b="1">
                <a:solidFill>
                  <a:srgbClr val="FF0000"/>
                </a:solidFill>
              </a:rPr>
              <a:t>稠密区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84725" y="2554605"/>
            <a:ext cx="600075" cy="73088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13628" t="27731" r="79447" b="57544"/>
          <a:stretch>
            <a:fillRect/>
          </a:stretch>
        </p:blipFill>
        <p:spPr>
          <a:xfrm>
            <a:off x="6069330" y="1258570"/>
            <a:ext cx="3025140" cy="44767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接连接符 5"/>
          <p:cNvCxnSpPr/>
          <p:nvPr/>
        </p:nvCxnSpPr>
        <p:spPr>
          <a:xfrm flipV="1">
            <a:off x="5384800" y="1233170"/>
            <a:ext cx="695325" cy="13214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374005" y="3285490"/>
            <a:ext cx="697230" cy="24866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7054215" y="3380740"/>
            <a:ext cx="548005" cy="32435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57885" y="588010"/>
            <a:ext cx="10730865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8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古老而神秘的大陆</a:t>
            </a:r>
            <a:endParaRPr lang="zh-CN" altLang="en-US" sz="8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8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——</a:t>
            </a:r>
            <a:endParaRPr lang="en-US" altLang="zh-CN" sz="8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8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非洲</a:t>
            </a:r>
            <a:endParaRPr lang="zh-CN" altLang="en-US" sz="8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215"/>
            <a:ext cx="364045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399415"/>
            <a:ext cx="847090" cy="5692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50"/>
                </a:solidFill>
              </a:rPr>
              <a:t>“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>
                <a:solidFill>
                  <a:srgbClr val="00B050"/>
                </a:solidFill>
              </a:rPr>
              <a:t>绿色走廊</a:t>
            </a:r>
            <a:endParaRPr lang="zh-CN" altLang="en-US" sz="2800" b="1">
              <a:solidFill>
                <a:srgbClr val="00B050"/>
              </a:solidFill>
            </a:endParaRPr>
          </a:p>
          <a:p>
            <a:r>
              <a:rPr lang="en-US" altLang="zh-CN" sz="2800" b="1">
                <a:solidFill>
                  <a:srgbClr val="00B050"/>
                </a:solidFill>
              </a:rPr>
              <a:t>”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/>
              <a:t>的赠礼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③</a:t>
            </a:r>
            <a:endParaRPr lang="zh-CN" altLang="en-US" sz="2800" b="1"/>
          </a:p>
          <a:p>
            <a:r>
              <a:rPr lang="zh-CN" altLang="en-US" sz="2800" b="1"/>
              <a:t>城市</a:t>
            </a:r>
            <a:endParaRPr lang="zh-CN" altLang="en-US" sz="2800" b="1"/>
          </a:p>
        </p:txBody>
      </p:sp>
      <p:pic>
        <p:nvPicPr>
          <p:cNvPr id="146" name="图片 145"/>
          <p:cNvPicPr/>
          <p:nvPr/>
        </p:nvPicPr>
        <p:blipFill>
          <a:blip r:embed="rId2"/>
          <a:srcRect b="6888"/>
          <a:stretch>
            <a:fillRect/>
          </a:stretch>
        </p:blipFill>
        <p:spPr>
          <a:xfrm>
            <a:off x="6712585" y="1452880"/>
            <a:ext cx="5479415" cy="5405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474720" y="251460"/>
            <a:ext cx="8580120" cy="645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埃及的主要城市、城镇也主要分布在尼罗河两岸及三角洲地区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rcRect l="13628" t="27731" r="79447" b="57544"/>
          <a:stretch>
            <a:fillRect/>
          </a:stretch>
        </p:blipFill>
        <p:spPr>
          <a:xfrm>
            <a:off x="3640455" y="2311400"/>
            <a:ext cx="3025140" cy="4476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215"/>
            <a:ext cx="364045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303530"/>
            <a:ext cx="847090" cy="5692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50"/>
                </a:solidFill>
              </a:rPr>
              <a:t>“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>
                <a:solidFill>
                  <a:srgbClr val="00B050"/>
                </a:solidFill>
              </a:rPr>
              <a:t>绿色走廊</a:t>
            </a:r>
            <a:endParaRPr lang="zh-CN" altLang="en-US" sz="2800" b="1">
              <a:solidFill>
                <a:srgbClr val="00B050"/>
              </a:solidFill>
            </a:endParaRPr>
          </a:p>
          <a:p>
            <a:r>
              <a:rPr lang="en-US" altLang="zh-CN" sz="2800" b="1">
                <a:solidFill>
                  <a:srgbClr val="00B050"/>
                </a:solidFill>
              </a:rPr>
              <a:t>”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/>
              <a:t>的赠礼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③城市</a:t>
            </a:r>
            <a:endParaRPr lang="zh-CN" altLang="en-US" sz="2800" b="1"/>
          </a:p>
        </p:txBody>
      </p:sp>
      <p:sp>
        <p:nvSpPr>
          <p:cNvPr id="2" name="椭圆 1"/>
          <p:cNvSpPr/>
          <p:nvPr/>
        </p:nvSpPr>
        <p:spPr>
          <a:xfrm>
            <a:off x="906145" y="443230"/>
            <a:ext cx="278130" cy="2781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84275" y="15113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亚历山大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576955" y="-69215"/>
            <a:ext cx="6426200" cy="27901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103370" y="2877185"/>
            <a:ext cx="5758180" cy="3823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0055225" y="1637030"/>
            <a:ext cx="2045970" cy="39693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/>
              <a:t>地处地中海和尼罗河三角洲沿岸的亚历山大是埃及最大的港口。</a:t>
            </a:r>
            <a:endParaRPr lang="en-US" altLang="zh-CN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/>
      <p:bldP spid="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399415"/>
            <a:ext cx="847090" cy="5692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50"/>
                </a:solidFill>
              </a:rPr>
              <a:t>“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>
                <a:solidFill>
                  <a:srgbClr val="00B050"/>
                </a:solidFill>
              </a:rPr>
              <a:t>绿色走廊</a:t>
            </a:r>
            <a:endParaRPr lang="zh-CN" altLang="en-US" sz="2800" b="1">
              <a:solidFill>
                <a:srgbClr val="00B050"/>
              </a:solidFill>
            </a:endParaRPr>
          </a:p>
          <a:p>
            <a:r>
              <a:rPr lang="en-US" altLang="zh-CN" sz="2800" b="1">
                <a:solidFill>
                  <a:srgbClr val="00B050"/>
                </a:solidFill>
              </a:rPr>
              <a:t>”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/>
              <a:t>的赠礼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③</a:t>
            </a:r>
            <a:endParaRPr lang="zh-CN" altLang="en-US" sz="2800" b="1"/>
          </a:p>
          <a:p>
            <a:r>
              <a:rPr lang="zh-CN" altLang="en-US" sz="2800" b="1"/>
              <a:t>城市</a:t>
            </a:r>
            <a:endParaRPr lang="zh-CN" altLang="en-US" sz="2800" b="1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215"/>
            <a:ext cx="364045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151765"/>
            <a:ext cx="847090" cy="65544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50"/>
                </a:solidFill>
              </a:rPr>
              <a:t>“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>
                <a:solidFill>
                  <a:srgbClr val="00B050"/>
                </a:solidFill>
              </a:rPr>
              <a:t>绿色走廊</a:t>
            </a:r>
            <a:endParaRPr lang="zh-CN" altLang="en-US" sz="2800" b="1">
              <a:solidFill>
                <a:srgbClr val="00B050"/>
              </a:solidFill>
            </a:endParaRPr>
          </a:p>
          <a:p>
            <a:r>
              <a:rPr lang="en-US" altLang="zh-CN" sz="2800" b="1">
                <a:solidFill>
                  <a:srgbClr val="00B050"/>
                </a:solidFill>
              </a:rPr>
              <a:t>”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/>
              <a:t>的赠礼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④</a:t>
            </a:r>
            <a:endParaRPr lang="zh-CN" altLang="en-US" sz="2800" b="1"/>
          </a:p>
          <a:p>
            <a:r>
              <a:rPr lang="zh-CN" altLang="en-US" sz="2800" b="1"/>
              <a:t>旅游资源</a:t>
            </a:r>
            <a:endParaRPr lang="zh-CN" altLang="en-US" sz="2800" b="1"/>
          </a:p>
        </p:txBody>
      </p:sp>
      <p:sp>
        <p:nvSpPr>
          <p:cNvPr id="2" name="椭圆 1"/>
          <p:cNvSpPr/>
          <p:nvPr/>
        </p:nvSpPr>
        <p:spPr>
          <a:xfrm>
            <a:off x="1845310" y="1285240"/>
            <a:ext cx="278130" cy="2781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·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3641090" y="1563370"/>
            <a:ext cx="4614545" cy="34150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/>
              <a:t>首都开罗</a:t>
            </a: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埃及的政治、经济和文化中心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非洲最大的城市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非洲重要的国际交通枢纽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世界驰名历史文化古城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p"/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千塔之城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35172" name="图片 4"/>
          <p:cNvPicPr>
            <a:picLocks noChangeAspect="1"/>
          </p:cNvPicPr>
          <p:nvPr/>
        </p:nvPicPr>
        <p:blipFill>
          <a:blip r:embed="rId2"/>
          <a:srcRect l="3790" t="21967" r="3223" b="11665"/>
          <a:stretch>
            <a:fillRect/>
          </a:stretch>
        </p:blipFill>
        <p:spPr>
          <a:xfrm>
            <a:off x="8284845" y="69850"/>
            <a:ext cx="3837940" cy="2084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284845" y="69850"/>
            <a:ext cx="292608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穆罕穆德阿里清真寺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164" name="图片 163"/>
          <p:cNvPicPr/>
          <p:nvPr/>
        </p:nvPicPr>
        <p:blipFill>
          <a:blip r:embed="rId3"/>
          <a:stretch>
            <a:fillRect/>
          </a:stretch>
        </p:blipFill>
        <p:spPr>
          <a:xfrm>
            <a:off x="8271510" y="2174240"/>
            <a:ext cx="3851275" cy="2509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" name="文本框 45"/>
          <p:cNvSpPr txBox="1"/>
          <p:nvPr/>
        </p:nvSpPr>
        <p:spPr>
          <a:xfrm>
            <a:off x="8271510" y="2174240"/>
            <a:ext cx="17068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胡夫金字塔</a:t>
            </a:r>
            <a:endParaRPr lang="zh-CN" altLang="en-US" sz="2400" b="1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65" name="图片 164"/>
          <p:cNvPicPr/>
          <p:nvPr/>
        </p:nvPicPr>
        <p:blipFill>
          <a:blip r:embed="rId4"/>
          <a:stretch>
            <a:fillRect/>
          </a:stretch>
        </p:blipFill>
        <p:spPr>
          <a:xfrm>
            <a:off x="8284845" y="4348480"/>
            <a:ext cx="3837940" cy="2509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8271510" y="4348480"/>
            <a:ext cx="17068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狮身人面像</a:t>
            </a:r>
            <a:endParaRPr lang="zh-CN" altLang="en-US" sz="2400" b="1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" grpId="0" bldLvl="0" animBg="1"/>
      <p:bldP spid="5" grpId="0" bldLvl="0" animBg="1"/>
      <p:bldP spid="46" grpId="1" bldLvl="0" animBg="1"/>
      <p:bldP spid="7" grpId="0" bldLvl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69215"/>
            <a:ext cx="3640455" cy="685736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0" y="303530"/>
            <a:ext cx="847090" cy="65544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B050"/>
                </a:solidFill>
              </a:rPr>
              <a:t>“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>
                <a:solidFill>
                  <a:srgbClr val="00B050"/>
                </a:solidFill>
              </a:rPr>
              <a:t>绿色走廊</a:t>
            </a:r>
            <a:endParaRPr lang="zh-CN" altLang="en-US" sz="2800" b="1">
              <a:solidFill>
                <a:srgbClr val="00B050"/>
              </a:solidFill>
            </a:endParaRPr>
          </a:p>
          <a:p>
            <a:r>
              <a:rPr lang="en-US" altLang="zh-CN" sz="2800" b="1">
                <a:solidFill>
                  <a:srgbClr val="00B050"/>
                </a:solidFill>
              </a:rPr>
              <a:t>”</a:t>
            </a:r>
            <a:endParaRPr lang="en-US" altLang="zh-CN" sz="2800" b="1">
              <a:solidFill>
                <a:srgbClr val="00B050"/>
              </a:solidFill>
            </a:endParaRPr>
          </a:p>
          <a:p>
            <a:r>
              <a:rPr lang="zh-CN" altLang="en-US" sz="2800" b="1"/>
              <a:t>的赠礼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 sz="2800" b="1"/>
              <a:t>④</a:t>
            </a:r>
            <a:endParaRPr lang="zh-CN" altLang="en-US" sz="2800" b="1"/>
          </a:p>
          <a:p>
            <a:r>
              <a:rPr lang="zh-CN" altLang="en-US" sz="2800" b="1"/>
              <a:t>旅游资源</a:t>
            </a:r>
            <a:endParaRPr lang="zh-CN" altLang="en-US" sz="2800" b="1"/>
          </a:p>
        </p:txBody>
      </p:sp>
      <p:sp>
        <p:nvSpPr>
          <p:cNvPr id="3" name="椭圆 2"/>
          <p:cNvSpPr/>
          <p:nvPr/>
        </p:nvSpPr>
        <p:spPr>
          <a:xfrm>
            <a:off x="1749425" y="5715000"/>
            <a:ext cx="278130" cy="2781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0" name="图片 149"/>
          <p:cNvPicPr/>
          <p:nvPr/>
        </p:nvPicPr>
        <p:blipFill>
          <a:blip r:embed="rId2"/>
          <a:stretch>
            <a:fillRect/>
          </a:stretch>
        </p:blipFill>
        <p:spPr>
          <a:xfrm>
            <a:off x="3640455" y="-69215"/>
            <a:ext cx="4472305" cy="32492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640455" y="-69215"/>
            <a:ext cx="231648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阿布辛拜勒神庙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" name="椭圆 1"/>
          <p:cNvSpPr/>
          <p:nvPr/>
        </p:nvSpPr>
        <p:spPr>
          <a:xfrm>
            <a:off x="2553970" y="3841115"/>
            <a:ext cx="278130" cy="2781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4" name="图片 153"/>
          <p:cNvPicPr/>
          <p:nvPr/>
        </p:nvPicPr>
        <p:blipFill>
          <a:blip r:embed="rId3"/>
          <a:stretch>
            <a:fillRect/>
          </a:stretch>
        </p:blipFill>
        <p:spPr>
          <a:xfrm>
            <a:off x="3640455" y="3932555"/>
            <a:ext cx="4762500" cy="2667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693160" y="3932555"/>
            <a:ext cx="170688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卢克索神庙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706370" y="3441700"/>
            <a:ext cx="278130" cy="2781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5" name="图片 154"/>
          <p:cNvPicPr/>
          <p:nvPr/>
        </p:nvPicPr>
        <p:blipFill>
          <a:blip r:embed="rId4"/>
          <a:stretch>
            <a:fillRect/>
          </a:stretch>
        </p:blipFill>
        <p:spPr>
          <a:xfrm>
            <a:off x="8112760" y="303530"/>
            <a:ext cx="4008120" cy="2630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8112760" y="303530"/>
            <a:ext cx="170688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卡纳克神庙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1602740" y="2934335"/>
            <a:ext cx="278130" cy="2781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8" name="图片 157"/>
          <p:cNvPicPr/>
          <p:nvPr/>
        </p:nvPicPr>
        <p:blipFill>
          <a:blip r:embed="rId5"/>
          <a:stretch>
            <a:fillRect/>
          </a:stretch>
        </p:blipFill>
        <p:spPr>
          <a:xfrm>
            <a:off x="7675245" y="3719830"/>
            <a:ext cx="4595495" cy="272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757160" y="3719830"/>
            <a:ext cx="231648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图坦哈蒙国王墓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2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03470" y="5461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</a:rPr>
              <a:t>本章小节</a:t>
            </a:r>
            <a:endParaRPr lang="zh-CN" altLang="en-US" sz="36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2010" y="2550795"/>
            <a:ext cx="2887980" cy="119888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/>
              <a:t>地跨亚、非两洲的古国</a:t>
            </a:r>
            <a:r>
              <a:rPr lang="en-US" altLang="zh-CN" sz="2400" b="1"/>
              <a:t>——</a:t>
            </a:r>
            <a:r>
              <a:rPr lang="zh-CN" altLang="en-US" sz="2400" b="1"/>
              <a:t>埃及</a:t>
            </a:r>
            <a:endParaRPr lang="zh-CN" altLang="en-US" sz="2400" b="1"/>
          </a:p>
        </p:txBody>
      </p:sp>
      <p:sp>
        <p:nvSpPr>
          <p:cNvPr id="12" name="矩形 11"/>
          <p:cNvSpPr/>
          <p:nvPr/>
        </p:nvSpPr>
        <p:spPr>
          <a:xfrm>
            <a:off x="3528060" y="1650365"/>
            <a:ext cx="692150" cy="318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</a:rPr>
              <a:t>苏伊士运河</a:t>
            </a:r>
            <a:endParaRPr lang="zh-CN" sz="2400" b="1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907655" y="1671955"/>
            <a:ext cx="692150" cy="3185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</a:rPr>
              <a:t>尼罗河</a:t>
            </a:r>
            <a:endParaRPr lang="zh-CN" sz="2400" b="1">
              <a:solidFill>
                <a:schemeClr val="tx1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4225290" y="3265170"/>
            <a:ext cx="426720" cy="25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7496175" y="3274695"/>
            <a:ext cx="426720" cy="25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2550" y="643890"/>
            <a:ext cx="3332480" cy="23069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沟通红海和地中海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沟通大西洋和印度洋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扼守欧、亚、非三洲的交通要道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2550" y="3760470"/>
            <a:ext cx="3158490" cy="17532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缩短航程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降低航运风险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节省时间、费用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5" name="下箭头 4"/>
          <p:cNvSpPr/>
          <p:nvPr/>
        </p:nvSpPr>
        <p:spPr>
          <a:xfrm>
            <a:off x="1487170" y="3002915"/>
            <a:ext cx="348615" cy="706120"/>
          </a:xfrm>
          <a:prstGeom prst="downArrow">
            <a:avLst/>
          </a:prstGeom>
          <a:solidFill>
            <a:srgbClr val="E4F4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64055" y="5791835"/>
            <a:ext cx="57880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运河税收、旅游业是</a:t>
            </a:r>
            <a:r>
              <a:rPr lang="zh-CN" altLang="en-US" sz="2400" b="1">
                <a:solidFill>
                  <a:srgbClr val="FF0000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埃及外汇的重要来源</a:t>
            </a:r>
            <a:endParaRPr lang="zh-CN" altLang="en-US" sz="2400" b="1">
              <a:solidFill>
                <a:srgbClr val="FF0000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93785" y="0"/>
            <a:ext cx="3576955" cy="1198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自南向北流经沙漠地区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历史上有规律泛滥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93785" y="1671955"/>
            <a:ext cx="3497580" cy="50774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”绿色长廊“ 集中分布在两岸和三角洲地区</a:t>
            </a:r>
            <a:endParaRPr lang="zh-CN" altLang="en-US" sz="2400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农业生产（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“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白金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”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长绒棉）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人口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城市分布（首都开罗；最大港口亚历山大）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旅游景点（金字塔等古文明）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10360660" y="1286510"/>
            <a:ext cx="348615" cy="297815"/>
          </a:xfrm>
          <a:prstGeom prst="downArrow">
            <a:avLst/>
          </a:prstGeom>
          <a:solidFill>
            <a:srgbClr val="E4F4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0"/>
            <a:ext cx="3449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练习册</a:t>
            </a:r>
            <a:r>
              <a:rPr lang="en-US" altLang="zh-CN" sz="2800" b="1">
                <a:solidFill>
                  <a:schemeClr val="tx1"/>
                </a:solidFill>
                <a:latin typeface="+mn-ea"/>
                <a:cs typeface="+mn-ea"/>
              </a:rPr>
              <a:t>P17 </a:t>
            </a:r>
            <a:r>
              <a:rPr lang="zh-CN" altLang="en-US" sz="2800" b="1">
                <a:solidFill>
                  <a:schemeClr val="tx1"/>
                </a:solidFill>
                <a:latin typeface="+mn-ea"/>
                <a:cs typeface="+mn-ea"/>
              </a:rPr>
              <a:t>第二大题</a:t>
            </a:r>
            <a:endParaRPr lang="zh-CN" altLang="en-US" sz="28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305" y="710565"/>
            <a:ext cx="1170940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）国土跨亚洲和非洲两大洲。</a:t>
            </a:r>
            <a:endParaRPr lang="zh-CN" altLang="en-US" sz="2400" b="1"/>
          </a:p>
          <a:p>
            <a:pPr fontAlgn="auto">
              <a:lnSpc>
                <a:spcPct val="20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）苏伊士运河连接红海和地中海，扼守欧、亚、非三洲交通要冲，成为沟通大西洋和印度洋的海上交通捷径。</a:t>
            </a:r>
            <a:endParaRPr lang="zh-CN" altLang="en-US" sz="2400" b="1"/>
          </a:p>
          <a:p>
            <a:pPr fontAlgn="auto">
              <a:lnSpc>
                <a:spcPct val="20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3</a:t>
            </a:r>
            <a:r>
              <a:rPr lang="zh-CN" altLang="en-US" sz="2400" b="1"/>
              <a:t>）全国绝大部分地区温暖湿润，森林面积广大。</a:t>
            </a:r>
            <a:endParaRPr lang="zh-CN" altLang="en-US" sz="2400" b="1"/>
          </a:p>
          <a:p>
            <a:pPr fontAlgn="auto">
              <a:lnSpc>
                <a:spcPct val="20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4</a:t>
            </a:r>
            <a:r>
              <a:rPr lang="zh-CN" altLang="en-US" sz="2400" b="1"/>
              <a:t>）在尼罗河两岸的绿洲和河谷地区生长的长绒棉世界闻名，素有</a:t>
            </a:r>
            <a:r>
              <a:rPr lang="en-US" altLang="zh-CN" sz="2400" b="1"/>
              <a:t>“</a:t>
            </a:r>
            <a:r>
              <a:rPr lang="zh-CN" altLang="en-US" sz="2400" b="1"/>
              <a:t>白金</a:t>
            </a:r>
            <a:r>
              <a:rPr lang="en-US" altLang="zh-CN" sz="2400" b="1"/>
              <a:t>”</a:t>
            </a:r>
            <a:r>
              <a:rPr lang="zh-CN" altLang="en-US" sz="2400" b="1"/>
              <a:t>之称。</a:t>
            </a:r>
            <a:endParaRPr lang="zh-CN" altLang="en-US" sz="2400" b="1"/>
          </a:p>
          <a:p>
            <a:pPr fontAlgn="auto">
              <a:lnSpc>
                <a:spcPct val="20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5</a:t>
            </a:r>
            <a:r>
              <a:rPr lang="zh-CN" altLang="en-US" sz="2400" b="1"/>
              <a:t>）首都开罗是非洲最大的城市，它的西南面有世界著名的胡夫金字塔。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4830445" y="710565"/>
            <a:ext cx="308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</a:rPr>
              <a:t>√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75430" y="2123440"/>
            <a:ext cx="308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</a:rPr>
              <a:t>√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95050" y="3568700"/>
            <a:ext cx="308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</a:rPr>
              <a:t>√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53040" y="4490720"/>
            <a:ext cx="308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</a:rPr>
              <a:t>√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64095" y="2967355"/>
            <a:ext cx="308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FF0000"/>
                </a:solidFill>
              </a:rPr>
              <a:t>×</a:t>
            </a:r>
            <a:endParaRPr lang="zh-CN" altLang="en-US" sz="54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4745" y="3198495"/>
            <a:ext cx="146431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炎热干燥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9055" y="3199130"/>
            <a:ext cx="81216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沙漠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 bldLvl="0" animBg="1"/>
      <p:bldP spid="9" grpId="0" bldLvl="0" animBg="1"/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0"/>
            <a:ext cx="3449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+mj-ea"/>
                <a:ea typeface="+mj-ea"/>
                <a:cs typeface="+mj-ea"/>
              </a:rPr>
              <a:t>练习册</a:t>
            </a:r>
            <a:r>
              <a:rPr lang="en-US" altLang="zh-CN" sz="2800" b="1">
                <a:solidFill>
                  <a:schemeClr val="tx1"/>
                </a:solidFill>
                <a:latin typeface="+mj-ea"/>
                <a:ea typeface="+mj-ea"/>
                <a:cs typeface="+mj-ea"/>
              </a:rPr>
              <a:t>P18 </a:t>
            </a:r>
            <a:r>
              <a:rPr lang="zh-CN" altLang="en-US" sz="2800" b="1">
                <a:solidFill>
                  <a:schemeClr val="tx1"/>
                </a:solidFill>
                <a:latin typeface="+mj-ea"/>
                <a:ea typeface="+mj-ea"/>
                <a:cs typeface="+mj-ea"/>
              </a:rPr>
              <a:t>第四大题</a:t>
            </a:r>
            <a:endParaRPr lang="zh-CN" altLang="en-US" sz="2800" b="1">
              <a:solidFill>
                <a:schemeClr val="tx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4490" y="645160"/>
            <a:ext cx="1170940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r>
              <a:rPr lang="zh-CN" sz="2400" b="1"/>
              <a:t>埃及是一个非洲国家。</a:t>
            </a:r>
            <a:endParaRPr lang="zh-CN" sz="2400" b="1"/>
          </a:p>
          <a:p>
            <a:pPr fontAlgn="auto">
              <a:lnSpc>
                <a:spcPct val="200000"/>
              </a:lnSpc>
            </a:pPr>
            <a:r>
              <a:rPr lang="zh-CN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）埃及是一个全部为沙漠所覆盖的国家。</a:t>
            </a:r>
            <a:endParaRPr lang="zh-CN" altLang="en-US" sz="2400" b="1"/>
          </a:p>
          <a:p>
            <a:pPr fontAlgn="auto">
              <a:lnSpc>
                <a:spcPct val="20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3</a:t>
            </a:r>
            <a:r>
              <a:rPr lang="zh-CN" altLang="en-US" sz="2400" b="1"/>
              <a:t>）埃及是一个阿拉伯国家。</a:t>
            </a:r>
            <a:endParaRPr lang="zh-CN" altLang="en-US" sz="2400" b="1"/>
          </a:p>
          <a:p>
            <a:pPr fontAlgn="auto">
              <a:lnSpc>
                <a:spcPct val="20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4</a:t>
            </a:r>
            <a:r>
              <a:rPr lang="zh-CN" altLang="en-US" sz="2400" b="1"/>
              <a:t>）</a:t>
            </a:r>
            <a:r>
              <a:rPr lang="zh-CN" sz="2400" b="1"/>
              <a:t>埃及是一个伊斯兰国家</a:t>
            </a:r>
            <a:r>
              <a:rPr lang="zh-CN" altLang="en-US" sz="2400" b="1"/>
              <a:t>。</a:t>
            </a:r>
            <a:endParaRPr lang="zh-CN" altLang="en-US" sz="2400" b="1"/>
          </a:p>
          <a:p>
            <a:pPr fontAlgn="auto">
              <a:lnSpc>
                <a:spcPct val="200000"/>
              </a:lnSpc>
            </a:pPr>
            <a:r>
              <a:rPr lang="zh-CN" altLang="en-US" sz="2400" b="1"/>
              <a:t>（</a:t>
            </a:r>
            <a:r>
              <a:rPr lang="en-US" altLang="zh-CN" sz="2400" b="1"/>
              <a:t>5</a:t>
            </a:r>
            <a:r>
              <a:rPr lang="zh-CN" altLang="en-US" sz="2400" b="1"/>
              <a:t>）埃及是一个中东国家。</a:t>
            </a:r>
            <a:endParaRPr lang="zh-CN" altLang="en-US" sz="2400" b="1"/>
          </a:p>
        </p:txBody>
      </p:sp>
      <p:sp>
        <p:nvSpPr>
          <p:cNvPr id="3" name="文本框 2"/>
          <p:cNvSpPr txBox="1"/>
          <p:nvPr/>
        </p:nvSpPr>
        <p:spPr>
          <a:xfrm>
            <a:off x="4239260" y="645160"/>
            <a:ext cx="308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</a:rPr>
              <a:t>√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38040" y="2216150"/>
            <a:ext cx="995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</a:rPr>
              <a:t>√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38040" y="3033395"/>
            <a:ext cx="848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</a:rPr>
              <a:t>√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07785" y="1458595"/>
            <a:ext cx="9004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rgbClr val="FF0000"/>
                </a:solidFill>
              </a:rPr>
              <a:t>×</a:t>
            </a:r>
            <a:endParaRPr lang="zh-CN" altLang="en-US" sz="5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39260" y="3785870"/>
            <a:ext cx="8483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5400" b="1">
                <a:solidFill>
                  <a:srgbClr val="FF0000"/>
                </a:solidFill>
              </a:rPr>
              <a:t>√</a:t>
            </a:r>
            <a:endParaRPr lang="en-US" altLang="zh-CN" sz="5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50185" y="1550670"/>
            <a:ext cx="702310" cy="7067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90%</a:t>
            </a:r>
            <a:r>
              <a:rPr lang="zh-CN" altLang="en-US" sz="2000" b="1">
                <a:solidFill>
                  <a:srgbClr val="FF0000"/>
                </a:solidFill>
              </a:rPr>
              <a:t>以上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38855" y="4552950"/>
            <a:ext cx="8473440" cy="1753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中东地区：指从地中海东部南部到波斯湾沿岸的地区，包括西亚的大部分（阿富汗除外）与非洲的埃及、地处于俄罗斯边界的外高加索地区。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5" grpId="0"/>
      <p:bldP spid="6" grpId="0"/>
      <p:bldP spid="11" grpId="0"/>
      <p:bldP spid="12" grpId="0" bldLvl="0" animBg="1"/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1012(20211107-10393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84085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40855" y="0"/>
            <a:ext cx="5257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你能否描述一下非洲的地理位置？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840855" y="94869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半球位置：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86245" y="348107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濒临海洋：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40855" y="1616710"/>
            <a:ext cx="293179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经度：东半球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纬度：横跨南北半球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04990" y="4049395"/>
            <a:ext cx="17773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西临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: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大西洋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东临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: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印度洋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北临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: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地中海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595485" y="4003040"/>
            <a:ext cx="177736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东北临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: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红海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3050" y="852170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大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5770" y="3302635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西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21535" y="5187950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196965" y="3202305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印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96965" y="4422775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度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196965" y="5871210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10815" y="268605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地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75355" y="614045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39895" y="852170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海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86325" y="1616710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红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351145" y="2200275"/>
            <a:ext cx="4876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海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22" name="图片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10114280" y="739775"/>
            <a:ext cx="1920875" cy="19208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6" grpId="0"/>
      <p:bldP spid="15" grpId="0" bldLvl="0" animBg="1"/>
      <p:bldP spid="13" grpId="0" bldLvl="0" animBg="1"/>
      <p:bldP spid="16" grpId="0" bldLvl="0" animBg="1"/>
      <p:bldP spid="10" grpId="0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ldLvl="0" animBg="1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2375" b="1691"/>
          <a:stretch>
            <a:fillRect/>
          </a:stretch>
        </p:blipFill>
        <p:spPr>
          <a:xfrm>
            <a:off x="0" y="894080"/>
            <a:ext cx="5690870" cy="5908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5" y="0"/>
            <a:ext cx="8551545" cy="4603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/>
              <a:t>非洲面积大约为3020万平方公里，是世界第二大洲。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9625330" y="2273935"/>
            <a:ext cx="15906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地理环境</a:t>
            </a:r>
            <a:endParaRPr lang="zh-CN" altLang="en-US" sz="2400" b="1">
              <a:solidFill>
                <a:srgbClr val="FF0000"/>
              </a:solidFill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自然位置</a:t>
            </a:r>
            <a:endParaRPr lang="zh-CN" altLang="en-US" sz="2400" b="1">
              <a:solidFill>
                <a:srgbClr val="FF0000"/>
              </a:solidFill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人文环境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120" name="图片 119"/>
          <p:cNvPicPr/>
          <p:nvPr/>
        </p:nvPicPr>
        <p:blipFill>
          <a:blip r:embed="rId2"/>
          <a:stretch>
            <a:fillRect/>
          </a:stretch>
        </p:blipFill>
        <p:spPr>
          <a:xfrm>
            <a:off x="4980305" y="719455"/>
            <a:ext cx="3695065" cy="2771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/>
          <p:cNvPicPr/>
          <p:nvPr/>
        </p:nvPicPr>
        <p:blipFill>
          <a:blip r:embed="rId3"/>
          <a:stretch>
            <a:fillRect/>
          </a:stretch>
        </p:blipFill>
        <p:spPr>
          <a:xfrm>
            <a:off x="4980305" y="4120515"/>
            <a:ext cx="3947160" cy="2681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980305" y="719455"/>
            <a:ext cx="14020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白色人种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25385" y="4120515"/>
            <a:ext cx="14020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黑色人种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8" grpId="0"/>
      <p:bldP spid="5" grpId="0" bldLvl="0" animBg="1"/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35" y="96520"/>
            <a:ext cx="12191365" cy="55308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/>
              <a:t>非洲是世界人口第二大洲（约</a:t>
            </a:r>
            <a:r>
              <a:rPr lang="en-US" altLang="zh-CN" sz="2400" b="1"/>
              <a:t>12.86</a:t>
            </a:r>
            <a:r>
              <a:rPr lang="zh-CN" altLang="en-US" sz="2400" b="1"/>
              <a:t>亿），但也是世界上经济发展最落后的大洲。</a:t>
            </a:r>
            <a:endParaRPr lang="zh-CN" altLang="en-US" sz="2400" b="1"/>
          </a:p>
        </p:txBody>
      </p:sp>
      <p:grpSp>
        <p:nvGrpSpPr>
          <p:cNvPr id="4" name="组合 3"/>
          <p:cNvGrpSpPr/>
          <p:nvPr/>
        </p:nvGrpSpPr>
        <p:grpSpPr>
          <a:xfrm>
            <a:off x="0" y="1115060"/>
            <a:ext cx="7834630" cy="3124835"/>
            <a:chOff x="1425" y="3939"/>
            <a:chExt cx="15900" cy="6762"/>
          </a:xfrm>
        </p:grpSpPr>
        <p:pic>
          <p:nvPicPr>
            <p:cNvPr id="6" name="图片 5" descr="IMG_0881(20211007-164219)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25" y="3939"/>
              <a:ext cx="15900" cy="676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0999" y="3939"/>
              <a:ext cx="6326" cy="2300"/>
            </a:xfrm>
            <a:prstGeom prst="rect">
              <a:avLst/>
            </a:prstGeom>
            <a:solidFill>
              <a:srgbClr val="FE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4023995" y="2651760"/>
            <a:ext cx="3535680" cy="158813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86860" y="774065"/>
            <a:ext cx="3203575" cy="175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撒哈拉以南的非洲预期寿命低、教育水平低、生活质量低。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123" name="图片 122"/>
          <p:cNvPicPr/>
          <p:nvPr/>
        </p:nvPicPr>
        <p:blipFill>
          <a:blip r:embed="rId2"/>
          <a:srcRect t="11259" b="3620"/>
          <a:stretch>
            <a:fillRect/>
          </a:stretch>
        </p:blipFill>
        <p:spPr>
          <a:xfrm>
            <a:off x="7290435" y="837565"/>
            <a:ext cx="4901565" cy="6020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220980" y="4463415"/>
            <a:ext cx="780288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二战前：三个独立国家（埃及、埃塞俄比亚、利比里亚）</a:t>
            </a:r>
            <a:endParaRPr lang="zh-CN" altLang="en-US" sz="2400" b="1"/>
          </a:p>
        </p:txBody>
      </p:sp>
      <p:sp>
        <p:nvSpPr>
          <p:cNvPr id="12" name="燕尾形箭头 11"/>
          <p:cNvSpPr/>
          <p:nvPr/>
        </p:nvSpPr>
        <p:spPr>
          <a:xfrm rot="5400000">
            <a:off x="3552190" y="5259705"/>
            <a:ext cx="1140460" cy="588010"/>
          </a:xfrm>
          <a:prstGeom prst="notchedRightArrow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23265" y="6183630"/>
            <a:ext cx="753237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现在：</a:t>
            </a:r>
            <a:r>
              <a:rPr lang="en-US" altLang="zh-CN" sz="2400" b="1"/>
              <a:t>50</a:t>
            </a:r>
            <a:r>
              <a:rPr lang="zh-CN" altLang="en-US" sz="2400" b="1"/>
              <a:t>多个独立国家</a:t>
            </a:r>
            <a:r>
              <a:rPr lang="zh-CN" altLang="en-US" sz="2400" b="1">
                <a:solidFill>
                  <a:srgbClr val="FF0000"/>
                </a:solidFill>
              </a:rPr>
              <a:t>（世界上国家数量最多的大洲）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19625" y="524129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>
                <a:solidFill>
                  <a:srgbClr val="0070C0"/>
                </a:solidFill>
              </a:rPr>
              <a:t>民族独立运动</a:t>
            </a:r>
            <a:endParaRPr lang="zh-CN" altLang="en-US" sz="2400" b="1" i="1">
              <a:solidFill>
                <a:srgbClr val="0070C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13" grpId="0" bldLvl="0" animBg="1"/>
      <p:bldP spid="10" grpId="0" bldLvl="0" animBg="1"/>
      <p:bldP spid="11" grpId="0" bldLvl="0" animBg="1"/>
      <p:bldP spid="15" grpId="0" bldLvl="0" animBg="1"/>
      <p:bldP spid="12" grpId="0" bldLvl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06045"/>
            <a:ext cx="6416675" cy="47885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257415" y="-687705"/>
            <a:ext cx="4239895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8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埃及</a:t>
            </a:r>
            <a:endParaRPr lang="zh-CN" altLang="en-US" sz="8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pic>
        <p:nvPicPr>
          <p:cNvPr id="124" name="图片 123"/>
          <p:cNvPicPr/>
          <p:nvPr/>
        </p:nvPicPr>
        <p:blipFill>
          <a:blip r:embed="rId2"/>
          <a:stretch>
            <a:fillRect/>
          </a:stretch>
        </p:blipFill>
        <p:spPr>
          <a:xfrm>
            <a:off x="66040" y="241300"/>
            <a:ext cx="6350000" cy="637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416040" y="1435100"/>
            <a:ext cx="5775960" cy="452310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/>
              <a:t>世界四大文明古国</a:t>
            </a: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6416040" y="2174875"/>
            <a:ext cx="57765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ym typeface="+mn-ea"/>
              </a:rPr>
              <a:t>非洲人口第二大国（仅次尼日利亚）</a:t>
            </a:r>
            <a:endParaRPr lang="zh-CN" altLang="en-US" sz="24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16040" y="2955925"/>
            <a:ext cx="49072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ym typeface="+mn-ea"/>
              </a:rPr>
              <a:t>非洲第二大经济体（仅次南非）</a:t>
            </a:r>
            <a:endParaRPr lang="zh-CN" altLang="en-US" sz="2400" b="1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16040" y="3736975"/>
            <a:ext cx="5618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ym typeface="+mn-ea"/>
              </a:rPr>
              <a:t>主要语言：阿拉伯语</a:t>
            </a:r>
            <a:endParaRPr lang="zh-CN" altLang="en-US" sz="2400" b="1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16040" y="4474210"/>
            <a:ext cx="56184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ym typeface="+mn-ea"/>
              </a:rPr>
              <a:t>主要宗教：伊斯兰教</a:t>
            </a:r>
            <a:endParaRPr lang="zh-CN" altLang="en-US" sz="2400" b="1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53300" y="5299075"/>
            <a:ext cx="353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阿拉伯国家、伊斯兰国家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4" grpId="0"/>
      <p:bldP spid="5" grpId="0"/>
      <p:bldP spid="6" grpId="0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665" y="0"/>
            <a:ext cx="6578600" cy="66414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840855" y="0"/>
            <a:ext cx="5257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你能否描述一下埃及的地理位置？</a:t>
            </a:r>
            <a:endParaRPr lang="zh-CN" altLang="en-US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6762115" y="846455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半球位置：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19265" y="2489835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陆上邻国、相邻海洋：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26170" y="700405"/>
            <a:ext cx="20154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经度：东半球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纬度：北半球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19265" y="3116580"/>
            <a:ext cx="51073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东接：红海、以色列、巴勒斯坦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西接：利比亚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北接：地中海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南接：苏丹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4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45110" y="0"/>
            <a:ext cx="90887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</a:rPr>
              <a:t>埃及为什么能成为非洲经济最发达的发展中国家之一呢？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26" name="图片 125"/>
          <p:cNvPicPr/>
          <p:nvPr/>
        </p:nvPicPr>
        <p:blipFill>
          <a:blip r:embed="rId1"/>
          <a:stretch>
            <a:fillRect/>
          </a:stretch>
        </p:blipFill>
        <p:spPr>
          <a:xfrm>
            <a:off x="10603865" y="-64770"/>
            <a:ext cx="1588135" cy="15881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7" name="图片 126"/>
          <p:cNvPicPr/>
          <p:nvPr/>
        </p:nvPicPr>
        <p:blipFill>
          <a:blip r:embed="rId2"/>
          <a:stretch>
            <a:fillRect/>
          </a:stretch>
        </p:blipFill>
        <p:spPr>
          <a:xfrm>
            <a:off x="1870075" y="711835"/>
            <a:ext cx="6424930" cy="608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任意多边形 7"/>
          <p:cNvSpPr/>
          <p:nvPr/>
        </p:nvSpPr>
        <p:spPr>
          <a:xfrm>
            <a:off x="2031365" y="1128395"/>
            <a:ext cx="5801360" cy="5204460"/>
          </a:xfrm>
          <a:custGeom>
            <a:avLst/>
            <a:gdLst>
              <a:gd name="connisteX0" fmla="*/ 248285 w 5801360"/>
              <a:gd name="connsiteY0" fmla="*/ 0 h 5204460"/>
              <a:gd name="connisteX1" fmla="*/ 45720 w 5801360"/>
              <a:gd name="connsiteY1" fmla="*/ 156845 h 5204460"/>
              <a:gd name="connisteX2" fmla="*/ 165100 w 5801360"/>
              <a:gd name="connsiteY2" fmla="*/ 551815 h 5204460"/>
              <a:gd name="connisteX3" fmla="*/ 0 w 5801360"/>
              <a:gd name="connsiteY3" fmla="*/ 836930 h 5204460"/>
              <a:gd name="connisteX4" fmla="*/ 82550 w 5801360"/>
              <a:gd name="connsiteY4" fmla="*/ 1048385 h 5204460"/>
              <a:gd name="connisteX5" fmla="*/ 109855 w 5801360"/>
              <a:gd name="connsiteY5" fmla="*/ 1232535 h 5204460"/>
              <a:gd name="connisteX6" fmla="*/ 165100 w 5801360"/>
              <a:gd name="connsiteY6" fmla="*/ 1388745 h 5204460"/>
              <a:gd name="connisteX7" fmla="*/ 165100 w 5801360"/>
              <a:gd name="connsiteY7" fmla="*/ 5204460 h 5204460"/>
              <a:gd name="connisteX8" fmla="*/ 5801360 w 5801360"/>
              <a:gd name="connsiteY8" fmla="*/ 5194935 h 5204460"/>
              <a:gd name="connisteX9" fmla="*/ 5764530 w 5801360"/>
              <a:gd name="connsiteY9" fmla="*/ 5029835 h 5204460"/>
              <a:gd name="connisteX10" fmla="*/ 5497830 w 5801360"/>
              <a:gd name="connsiteY10" fmla="*/ 4845685 h 5204460"/>
              <a:gd name="connisteX11" fmla="*/ 5267960 w 5801360"/>
              <a:gd name="connsiteY11" fmla="*/ 4726305 h 5204460"/>
              <a:gd name="connisteX12" fmla="*/ 5231765 w 5801360"/>
              <a:gd name="connsiteY12" fmla="*/ 4239260 h 5204460"/>
              <a:gd name="connisteX13" fmla="*/ 5323205 w 5801360"/>
              <a:gd name="connsiteY13" fmla="*/ 4110355 h 5204460"/>
              <a:gd name="connisteX14" fmla="*/ 5222240 w 5801360"/>
              <a:gd name="connsiteY14" fmla="*/ 4110355 h 5204460"/>
              <a:gd name="connisteX15" fmla="*/ 5047615 w 5801360"/>
              <a:gd name="connsiteY15" fmla="*/ 3889375 h 5204460"/>
              <a:gd name="connisteX16" fmla="*/ 4863465 w 5801360"/>
              <a:gd name="connsiteY16" fmla="*/ 3503295 h 5204460"/>
              <a:gd name="connisteX17" fmla="*/ 4477385 w 5801360"/>
              <a:gd name="connsiteY17" fmla="*/ 2860040 h 5204460"/>
              <a:gd name="connisteX18" fmla="*/ 4403725 w 5801360"/>
              <a:gd name="connsiteY18" fmla="*/ 2611755 h 5204460"/>
              <a:gd name="connisteX19" fmla="*/ 4366895 w 5801360"/>
              <a:gd name="connsiteY19" fmla="*/ 2326640 h 5204460"/>
              <a:gd name="connisteX20" fmla="*/ 4257040 w 5801360"/>
              <a:gd name="connsiteY20" fmla="*/ 2216150 h 5204460"/>
              <a:gd name="connisteX21" fmla="*/ 4265930 w 5801360"/>
              <a:gd name="connsiteY21" fmla="*/ 2105660 h 5204460"/>
              <a:gd name="connisteX22" fmla="*/ 3843020 w 5801360"/>
              <a:gd name="connsiteY22" fmla="*/ 1590675 h 5204460"/>
              <a:gd name="connisteX23" fmla="*/ 3806190 w 5801360"/>
              <a:gd name="connsiteY23" fmla="*/ 1434465 h 5204460"/>
              <a:gd name="connisteX24" fmla="*/ 3769360 w 5801360"/>
              <a:gd name="connsiteY24" fmla="*/ 1259840 h 5204460"/>
              <a:gd name="connisteX25" fmla="*/ 3668395 w 5801360"/>
              <a:gd name="connsiteY25" fmla="*/ 1122045 h 5204460"/>
              <a:gd name="connisteX26" fmla="*/ 3778885 w 5801360"/>
              <a:gd name="connsiteY26" fmla="*/ 965835 h 5204460"/>
              <a:gd name="connisteX27" fmla="*/ 3852545 w 5801360"/>
              <a:gd name="connsiteY27" fmla="*/ 1241425 h 5204460"/>
              <a:gd name="connisteX28" fmla="*/ 3971925 w 5801360"/>
              <a:gd name="connsiteY28" fmla="*/ 1397635 h 5204460"/>
              <a:gd name="connisteX29" fmla="*/ 4045585 w 5801360"/>
              <a:gd name="connsiteY29" fmla="*/ 1499235 h 5204460"/>
              <a:gd name="connisteX30" fmla="*/ 4109720 w 5801360"/>
              <a:gd name="connsiteY30" fmla="*/ 1701165 h 5204460"/>
              <a:gd name="connisteX31" fmla="*/ 4257040 w 5801360"/>
              <a:gd name="connsiteY31" fmla="*/ 1830070 h 5204460"/>
              <a:gd name="connisteX32" fmla="*/ 4358005 w 5801360"/>
              <a:gd name="connsiteY32" fmla="*/ 2050415 h 5204460"/>
              <a:gd name="connisteX33" fmla="*/ 4486910 w 5801360"/>
              <a:gd name="connsiteY33" fmla="*/ 2078355 h 5204460"/>
              <a:gd name="connisteX34" fmla="*/ 4596765 w 5801360"/>
              <a:gd name="connsiteY34" fmla="*/ 2078355 h 5204460"/>
              <a:gd name="connisteX35" fmla="*/ 4735195 w 5801360"/>
              <a:gd name="connsiteY35" fmla="*/ 2004695 h 5204460"/>
              <a:gd name="connisteX36" fmla="*/ 4670425 w 5801360"/>
              <a:gd name="connsiteY36" fmla="*/ 1866900 h 5204460"/>
              <a:gd name="connisteX37" fmla="*/ 4891405 w 5801360"/>
              <a:gd name="connsiteY37" fmla="*/ 1232535 h 5204460"/>
              <a:gd name="connisteX38" fmla="*/ 4836160 w 5801360"/>
              <a:gd name="connsiteY38" fmla="*/ 919480 h 5204460"/>
              <a:gd name="connisteX39" fmla="*/ 4542155 w 5801360"/>
              <a:gd name="connsiteY39" fmla="*/ 202565 h 5204460"/>
              <a:gd name="connisteX40" fmla="*/ 4366895 w 5801360"/>
              <a:gd name="connsiteY40" fmla="*/ 294640 h 5204460"/>
              <a:gd name="connisteX41" fmla="*/ 4036060 w 5801360"/>
              <a:gd name="connsiteY41" fmla="*/ 340360 h 5204460"/>
              <a:gd name="connisteX42" fmla="*/ 3824605 w 5801360"/>
              <a:gd name="connsiteY42" fmla="*/ 313055 h 5204460"/>
              <a:gd name="connisteX43" fmla="*/ 3732530 w 5801360"/>
              <a:gd name="connsiteY43" fmla="*/ 276225 h 5204460"/>
              <a:gd name="connisteX44" fmla="*/ 3613150 w 5801360"/>
              <a:gd name="connsiteY44" fmla="*/ 211455 h 5204460"/>
              <a:gd name="connisteX45" fmla="*/ 3502660 w 5801360"/>
              <a:gd name="connsiteY45" fmla="*/ 147320 h 5204460"/>
              <a:gd name="connisteX46" fmla="*/ 3282315 w 5801360"/>
              <a:gd name="connsiteY46" fmla="*/ 83185 h 5204460"/>
              <a:gd name="connisteX47" fmla="*/ 2997200 w 5801360"/>
              <a:gd name="connsiteY47" fmla="*/ 64770 h 5204460"/>
              <a:gd name="connisteX48" fmla="*/ 2473325 w 5801360"/>
              <a:gd name="connsiteY48" fmla="*/ 358775 h 5204460"/>
              <a:gd name="connisteX49" fmla="*/ 2316480 w 5801360"/>
              <a:gd name="connsiteY49" fmla="*/ 459740 h 5204460"/>
              <a:gd name="connisteX50" fmla="*/ 2059305 w 5801360"/>
              <a:gd name="connsiteY50" fmla="*/ 414020 h 5204460"/>
              <a:gd name="connisteX51" fmla="*/ 1866265 w 5801360"/>
              <a:gd name="connsiteY51" fmla="*/ 321945 h 5204460"/>
              <a:gd name="connisteX52" fmla="*/ 1572260 w 5801360"/>
              <a:gd name="connsiteY52" fmla="*/ 303530 h 5204460"/>
              <a:gd name="connisteX53" fmla="*/ 1112520 w 5801360"/>
              <a:gd name="connsiteY53" fmla="*/ 211455 h 5204460"/>
              <a:gd name="connisteX54" fmla="*/ 1176655 w 5801360"/>
              <a:gd name="connsiteY54" fmla="*/ 202565 h 5204460"/>
              <a:gd name="connisteX55" fmla="*/ 891540 w 5801360"/>
              <a:gd name="connsiteY55" fmla="*/ 110490 h 5204460"/>
              <a:gd name="connisteX56" fmla="*/ 597535 w 5801360"/>
              <a:gd name="connsiteY56" fmla="*/ 36830 h 5204460"/>
              <a:gd name="connisteX57" fmla="*/ 505460 w 5801360"/>
              <a:gd name="connsiteY57" fmla="*/ 83185 h 5204460"/>
              <a:gd name="connisteX58" fmla="*/ 339725 w 5801360"/>
              <a:gd name="connsiteY58" fmla="*/ 92075 h 5204460"/>
              <a:gd name="connisteX59" fmla="*/ 238760 w 5801360"/>
              <a:gd name="connsiteY59" fmla="*/ 83185 h 5204460"/>
              <a:gd name="connisteX60" fmla="*/ 248285 w 5801360"/>
              <a:gd name="connsiteY60" fmla="*/ 0 h 5204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</a:cxnLst>
            <a:rect l="l" t="t" r="r" b="b"/>
            <a:pathLst>
              <a:path w="5801360" h="5204460">
                <a:moveTo>
                  <a:pt x="248285" y="0"/>
                </a:moveTo>
                <a:lnTo>
                  <a:pt x="45720" y="156845"/>
                </a:lnTo>
                <a:lnTo>
                  <a:pt x="165100" y="551815"/>
                </a:lnTo>
                <a:lnTo>
                  <a:pt x="0" y="836930"/>
                </a:lnTo>
                <a:lnTo>
                  <a:pt x="82550" y="1048385"/>
                </a:lnTo>
                <a:lnTo>
                  <a:pt x="109855" y="1232535"/>
                </a:lnTo>
                <a:lnTo>
                  <a:pt x="165100" y="1388745"/>
                </a:lnTo>
                <a:lnTo>
                  <a:pt x="165100" y="5204460"/>
                </a:lnTo>
                <a:lnTo>
                  <a:pt x="5801360" y="5194935"/>
                </a:lnTo>
                <a:lnTo>
                  <a:pt x="5764530" y="5029835"/>
                </a:lnTo>
                <a:lnTo>
                  <a:pt x="5497830" y="4845685"/>
                </a:lnTo>
                <a:lnTo>
                  <a:pt x="5267960" y="4726305"/>
                </a:lnTo>
                <a:lnTo>
                  <a:pt x="5231765" y="4239260"/>
                </a:lnTo>
                <a:lnTo>
                  <a:pt x="5323205" y="4110355"/>
                </a:lnTo>
                <a:lnTo>
                  <a:pt x="5222240" y="4110355"/>
                </a:lnTo>
                <a:lnTo>
                  <a:pt x="5047615" y="3889375"/>
                </a:lnTo>
                <a:lnTo>
                  <a:pt x="4863465" y="3503295"/>
                </a:lnTo>
                <a:lnTo>
                  <a:pt x="4477385" y="2860040"/>
                </a:lnTo>
                <a:lnTo>
                  <a:pt x="4403725" y="2611755"/>
                </a:lnTo>
                <a:lnTo>
                  <a:pt x="4366895" y="2326640"/>
                </a:lnTo>
                <a:lnTo>
                  <a:pt x="4257040" y="2216150"/>
                </a:lnTo>
                <a:lnTo>
                  <a:pt x="4265930" y="2105660"/>
                </a:lnTo>
                <a:lnTo>
                  <a:pt x="3843020" y="1590675"/>
                </a:lnTo>
                <a:lnTo>
                  <a:pt x="3806190" y="1434465"/>
                </a:lnTo>
                <a:lnTo>
                  <a:pt x="3769360" y="1259840"/>
                </a:lnTo>
                <a:lnTo>
                  <a:pt x="3668395" y="1122045"/>
                </a:lnTo>
                <a:lnTo>
                  <a:pt x="3778885" y="965835"/>
                </a:lnTo>
                <a:lnTo>
                  <a:pt x="3852545" y="1241425"/>
                </a:lnTo>
                <a:lnTo>
                  <a:pt x="3971925" y="1397635"/>
                </a:lnTo>
                <a:lnTo>
                  <a:pt x="4045585" y="1499235"/>
                </a:lnTo>
                <a:lnTo>
                  <a:pt x="4109720" y="1701165"/>
                </a:lnTo>
                <a:lnTo>
                  <a:pt x="4257040" y="1830070"/>
                </a:lnTo>
                <a:lnTo>
                  <a:pt x="4358005" y="2050415"/>
                </a:lnTo>
                <a:lnTo>
                  <a:pt x="4486910" y="2078355"/>
                </a:lnTo>
                <a:lnTo>
                  <a:pt x="4596765" y="2078355"/>
                </a:lnTo>
                <a:lnTo>
                  <a:pt x="4735195" y="2004695"/>
                </a:lnTo>
                <a:lnTo>
                  <a:pt x="4670425" y="1866900"/>
                </a:lnTo>
                <a:lnTo>
                  <a:pt x="4891405" y="1232535"/>
                </a:lnTo>
                <a:lnTo>
                  <a:pt x="4836160" y="919480"/>
                </a:lnTo>
                <a:lnTo>
                  <a:pt x="4542155" y="202565"/>
                </a:lnTo>
                <a:lnTo>
                  <a:pt x="4366895" y="294640"/>
                </a:lnTo>
                <a:lnTo>
                  <a:pt x="4036060" y="340360"/>
                </a:lnTo>
                <a:lnTo>
                  <a:pt x="3824605" y="313055"/>
                </a:lnTo>
                <a:lnTo>
                  <a:pt x="3732530" y="276225"/>
                </a:lnTo>
                <a:lnTo>
                  <a:pt x="3613150" y="211455"/>
                </a:lnTo>
                <a:lnTo>
                  <a:pt x="3502660" y="147320"/>
                </a:lnTo>
                <a:lnTo>
                  <a:pt x="3282315" y="83185"/>
                </a:lnTo>
                <a:lnTo>
                  <a:pt x="2997200" y="64770"/>
                </a:lnTo>
                <a:lnTo>
                  <a:pt x="2473325" y="358775"/>
                </a:lnTo>
                <a:lnTo>
                  <a:pt x="2316480" y="459740"/>
                </a:lnTo>
                <a:lnTo>
                  <a:pt x="2059305" y="414020"/>
                </a:lnTo>
                <a:lnTo>
                  <a:pt x="1866265" y="321945"/>
                </a:lnTo>
                <a:lnTo>
                  <a:pt x="1572260" y="303530"/>
                </a:lnTo>
                <a:lnTo>
                  <a:pt x="1112520" y="211455"/>
                </a:lnTo>
                <a:lnTo>
                  <a:pt x="1176655" y="202565"/>
                </a:lnTo>
                <a:lnTo>
                  <a:pt x="891540" y="110490"/>
                </a:lnTo>
                <a:lnTo>
                  <a:pt x="597535" y="36830"/>
                </a:lnTo>
                <a:lnTo>
                  <a:pt x="505460" y="83185"/>
                </a:lnTo>
                <a:lnTo>
                  <a:pt x="339725" y="92075"/>
                </a:lnTo>
                <a:lnTo>
                  <a:pt x="238760" y="83185"/>
                </a:lnTo>
                <a:lnTo>
                  <a:pt x="248285" y="0"/>
                </a:lnTo>
                <a:close/>
              </a:path>
            </a:pathLst>
          </a:cu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909016" y="1212215"/>
            <a:ext cx="1055504" cy="5102225"/>
          </a:xfrm>
          <a:custGeom>
            <a:avLst/>
            <a:gdLst>
              <a:gd name="connsiteX0" fmla="*/ 495 w 1662"/>
              <a:gd name="connsiteY0" fmla="*/ 8035 h 8035"/>
              <a:gd name="connsiteX1" fmla="*/ 828 w 1662"/>
              <a:gd name="connsiteY1" fmla="*/ 7591 h 8035"/>
              <a:gd name="connsiteX2" fmla="*/ 1074 w 1662"/>
              <a:gd name="connsiteY2" fmla="*/ 7402 h 8035"/>
              <a:gd name="connsiteX3" fmla="*/ 1175 w 1662"/>
              <a:gd name="connsiteY3" fmla="*/ 7547 h 8035"/>
              <a:gd name="connsiteX4" fmla="*/ 1595 w 1662"/>
              <a:gd name="connsiteY4" fmla="*/ 7026 h 8035"/>
              <a:gd name="connsiteX5" fmla="*/ 1653 w 1662"/>
              <a:gd name="connsiteY5" fmla="*/ 5781 h 8035"/>
              <a:gd name="connsiteX6" fmla="*/ 1595 w 1662"/>
              <a:gd name="connsiteY6" fmla="*/ 5515 h 8035"/>
              <a:gd name="connsiteX7" fmla="*/ 1176 w 1662"/>
              <a:gd name="connsiteY7" fmla="*/ 5144 h 8035"/>
              <a:gd name="connsiteX8" fmla="*/ 1610 w 1662"/>
              <a:gd name="connsiteY8" fmla="*/ 4854 h 8035"/>
              <a:gd name="connsiteX9" fmla="*/ 1509 w 1662"/>
              <a:gd name="connsiteY9" fmla="*/ 4680 h 8035"/>
              <a:gd name="connsiteX10" fmla="*/ 1074 w 1662"/>
              <a:gd name="connsiteY10" fmla="*/ 4647 h 8035"/>
              <a:gd name="connsiteX11" fmla="*/ 770 w 1662"/>
              <a:gd name="connsiteY11" fmla="*/ 4188 h 8035"/>
              <a:gd name="connsiteX12" fmla="*/ 423 w 1662"/>
              <a:gd name="connsiteY12" fmla="*/ 3792 h 8035"/>
              <a:gd name="connsiteX13" fmla="*/ 31 w 1662"/>
              <a:gd name="connsiteY13" fmla="*/ 3247 h 8035"/>
              <a:gd name="connsiteX14" fmla="*/ 33 w 1662"/>
              <a:gd name="connsiteY14" fmla="*/ 2996 h 8035"/>
              <a:gd name="connsiteX15" fmla="*/ 104 w 1662"/>
              <a:gd name="connsiteY15" fmla="*/ 2431 h 8035"/>
              <a:gd name="connsiteX16" fmla="*/ 321 w 1662"/>
              <a:gd name="connsiteY16" fmla="*/ 2011 h 8035"/>
              <a:gd name="connsiteX17" fmla="*/ 466 w 1662"/>
              <a:gd name="connsiteY17" fmla="*/ 1461 h 8035"/>
              <a:gd name="connsiteX18" fmla="*/ 364 w 1662"/>
              <a:gd name="connsiteY18" fmla="*/ 1422 h 8035"/>
              <a:gd name="connsiteX19" fmla="*/ 493 w 1662"/>
              <a:gd name="connsiteY19" fmla="*/ 319 h 8035"/>
              <a:gd name="connsiteX20" fmla="*/ 30 w 1662"/>
              <a:gd name="connsiteY20" fmla="*/ 333 h 8035"/>
              <a:gd name="connsiteX21" fmla="*/ 31 w 1662"/>
              <a:gd name="connsiteY21" fmla="*/ 0 h 8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2" h="8035">
                <a:moveTo>
                  <a:pt x="495" y="8035"/>
                </a:moveTo>
                <a:cubicBezTo>
                  <a:pt x="580" y="7961"/>
                  <a:pt x="689" y="7707"/>
                  <a:pt x="828" y="7591"/>
                </a:cubicBezTo>
                <a:cubicBezTo>
                  <a:pt x="967" y="7475"/>
                  <a:pt x="958" y="7434"/>
                  <a:pt x="1074" y="7402"/>
                </a:cubicBezTo>
                <a:cubicBezTo>
                  <a:pt x="1190" y="7370"/>
                  <a:pt x="1071" y="7622"/>
                  <a:pt x="1175" y="7547"/>
                </a:cubicBezTo>
                <a:cubicBezTo>
                  <a:pt x="1279" y="7472"/>
                  <a:pt x="1546" y="7356"/>
                  <a:pt x="1595" y="7026"/>
                </a:cubicBezTo>
                <a:cubicBezTo>
                  <a:pt x="1644" y="6696"/>
                  <a:pt x="1647" y="6097"/>
                  <a:pt x="1653" y="5781"/>
                </a:cubicBezTo>
                <a:cubicBezTo>
                  <a:pt x="1659" y="5465"/>
                  <a:pt x="1690" y="5642"/>
                  <a:pt x="1595" y="5515"/>
                </a:cubicBezTo>
                <a:cubicBezTo>
                  <a:pt x="1500" y="5388"/>
                  <a:pt x="1179" y="5263"/>
                  <a:pt x="1176" y="5144"/>
                </a:cubicBezTo>
                <a:cubicBezTo>
                  <a:pt x="1173" y="5025"/>
                  <a:pt x="1543" y="4947"/>
                  <a:pt x="1610" y="4854"/>
                </a:cubicBezTo>
                <a:cubicBezTo>
                  <a:pt x="1677" y="4761"/>
                  <a:pt x="1616" y="4703"/>
                  <a:pt x="1509" y="4680"/>
                </a:cubicBezTo>
                <a:cubicBezTo>
                  <a:pt x="1402" y="4657"/>
                  <a:pt x="1222" y="4745"/>
                  <a:pt x="1074" y="4647"/>
                </a:cubicBezTo>
                <a:cubicBezTo>
                  <a:pt x="926" y="4549"/>
                  <a:pt x="926" y="4359"/>
                  <a:pt x="770" y="4188"/>
                </a:cubicBezTo>
                <a:cubicBezTo>
                  <a:pt x="614" y="4017"/>
                  <a:pt x="571" y="3980"/>
                  <a:pt x="423" y="3792"/>
                </a:cubicBezTo>
                <a:cubicBezTo>
                  <a:pt x="275" y="3604"/>
                  <a:pt x="98" y="3435"/>
                  <a:pt x="31" y="3247"/>
                </a:cubicBezTo>
                <a:cubicBezTo>
                  <a:pt x="-36" y="3059"/>
                  <a:pt x="27" y="3179"/>
                  <a:pt x="33" y="2996"/>
                </a:cubicBezTo>
                <a:cubicBezTo>
                  <a:pt x="39" y="2813"/>
                  <a:pt x="46" y="2611"/>
                  <a:pt x="104" y="2431"/>
                </a:cubicBezTo>
                <a:cubicBezTo>
                  <a:pt x="162" y="2251"/>
                  <a:pt x="260" y="2193"/>
                  <a:pt x="321" y="2011"/>
                </a:cubicBezTo>
                <a:cubicBezTo>
                  <a:pt x="381" y="1849"/>
                  <a:pt x="459" y="1559"/>
                  <a:pt x="466" y="1461"/>
                </a:cubicBezTo>
                <a:cubicBezTo>
                  <a:pt x="473" y="1363"/>
                  <a:pt x="403" y="1660"/>
                  <a:pt x="364" y="1422"/>
                </a:cubicBezTo>
                <a:cubicBezTo>
                  <a:pt x="369" y="1232"/>
                  <a:pt x="549" y="501"/>
                  <a:pt x="493" y="319"/>
                </a:cubicBezTo>
                <a:cubicBezTo>
                  <a:pt x="320" y="1434"/>
                  <a:pt x="107" y="386"/>
                  <a:pt x="30" y="333"/>
                </a:cubicBezTo>
                <a:cubicBezTo>
                  <a:pt x="-25" y="96"/>
                  <a:pt x="31" y="56"/>
                  <a:pt x="31" y="0"/>
                </a:cubicBezTo>
              </a:path>
            </a:pathLst>
          </a:cu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5706745" y="1376680"/>
            <a:ext cx="93980" cy="625475"/>
          </a:xfrm>
          <a:custGeom>
            <a:avLst/>
            <a:gdLst>
              <a:gd name="connisteX0" fmla="*/ 38738 w 93983"/>
              <a:gd name="connsiteY0" fmla="*/ 0 h 625475"/>
              <a:gd name="connisteX1" fmla="*/ 1908 w 93983"/>
              <a:gd name="connsiteY1" fmla="*/ 248285 h 625475"/>
              <a:gd name="connisteX2" fmla="*/ 93983 w 93983"/>
              <a:gd name="connsiteY2" fmla="*/ 625475 h 6254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93983" h="625475">
                <a:moveTo>
                  <a:pt x="38738" y="0"/>
                </a:moveTo>
                <a:cubicBezTo>
                  <a:pt x="29213" y="41910"/>
                  <a:pt x="-8887" y="123190"/>
                  <a:pt x="1908" y="248285"/>
                </a:cubicBezTo>
                <a:cubicBezTo>
                  <a:pt x="12703" y="373380"/>
                  <a:pt x="74933" y="554990"/>
                  <a:pt x="93983" y="625475"/>
                </a:cubicBezTo>
              </a:path>
            </a:pathLst>
          </a:cu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716655" y="2002155"/>
            <a:ext cx="1125855" cy="460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尼罗河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63285" y="1786890"/>
            <a:ext cx="2028190" cy="460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苏伊士运河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pic>
        <p:nvPicPr>
          <p:cNvPr id="128" name="图片 12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592830"/>
            <a:ext cx="5109845" cy="3208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图片 128"/>
          <p:cNvPicPr/>
          <p:nvPr/>
        </p:nvPicPr>
        <p:blipFill>
          <a:blip r:embed="rId4"/>
          <a:stretch>
            <a:fillRect/>
          </a:stretch>
        </p:blipFill>
        <p:spPr>
          <a:xfrm>
            <a:off x="7340600" y="516255"/>
            <a:ext cx="4851400" cy="3493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8579485" y="4700905"/>
            <a:ext cx="3383280" cy="1753235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苏伊士运河、尼罗河为埃及带来了巨大的财富资源。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151" name="图片 150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904240"/>
            <a:ext cx="2688590" cy="26885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6" grpId="0" bldLvl="0" animBg="1"/>
      <p:bldP spid="14" grpId="0" bldLvl="0" animBg="1"/>
      <p:bldP spid="17" grpId="0" bldLvl="0" animBg="1"/>
      <p:bldP spid="20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2290" y="0"/>
            <a:ext cx="6578600" cy="66414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-71120"/>
            <a:ext cx="42398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200" b="1">
                <a:latin typeface="华文隶书" panose="02010800040101010101" charset="-122"/>
                <a:ea typeface="华文隶书" panose="02010800040101010101" charset="-122"/>
                <a:cs typeface="华文行楷" panose="02010800040101010101" charset="-122"/>
              </a:rPr>
              <a:t>苏伊士运河</a:t>
            </a:r>
            <a:endParaRPr lang="zh-CN" altLang="en-US" sz="3200" b="1">
              <a:latin typeface="华文隶书" panose="02010800040101010101" charset="-122"/>
              <a:ea typeface="华文隶书" panose="02010800040101010101" charset="-122"/>
              <a:cs typeface="华文行楷" panose="020108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309860" y="-6985"/>
            <a:ext cx="188214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/>
              <a:t>地图册</a:t>
            </a:r>
            <a:r>
              <a:rPr lang="en-US" altLang="zh-CN" sz="2800" b="1"/>
              <a:t>P14</a:t>
            </a:r>
            <a:endParaRPr lang="en-US" altLang="zh-CN" sz="2800" b="1"/>
          </a:p>
        </p:txBody>
      </p:sp>
      <p:grpSp>
        <p:nvGrpSpPr>
          <p:cNvPr id="26" name="组合 25"/>
          <p:cNvGrpSpPr/>
          <p:nvPr/>
        </p:nvGrpSpPr>
        <p:grpSpPr>
          <a:xfrm rot="16200000">
            <a:off x="1381760" y="151130"/>
            <a:ext cx="351155" cy="2431415"/>
            <a:chOff x="3230" y="1717"/>
            <a:chExt cx="553" cy="3829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3252" y="1717"/>
              <a:ext cx="511" cy="0"/>
            </a:xfrm>
            <a:prstGeom prst="line">
              <a:avLst/>
            </a:prstGeom>
            <a:ln w="63500" cmpd="sng">
              <a:solidFill>
                <a:srgbClr val="6A5D6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486" y="1717"/>
              <a:ext cx="0" cy="1077"/>
            </a:xfrm>
            <a:prstGeom prst="line">
              <a:avLst/>
            </a:prstGeom>
            <a:ln w="63500" cmpd="sng">
              <a:solidFill>
                <a:srgbClr val="6A5D6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3230" y="2794"/>
              <a:ext cx="511" cy="0"/>
            </a:xfrm>
            <a:prstGeom prst="line">
              <a:avLst/>
            </a:prstGeom>
            <a:ln w="63500" cmpd="sng">
              <a:solidFill>
                <a:srgbClr val="6A5D6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/>
            <p:cNvSpPr/>
            <p:nvPr/>
          </p:nvSpPr>
          <p:spPr>
            <a:xfrm>
              <a:off x="3368" y="3132"/>
              <a:ext cx="260" cy="260"/>
            </a:xfrm>
            <a:prstGeom prst="ellipse">
              <a:avLst/>
            </a:prstGeom>
            <a:solidFill>
              <a:srgbClr val="6A5D62"/>
            </a:solidFill>
            <a:ln>
              <a:solidFill>
                <a:srgbClr val="6A5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3273" y="3871"/>
              <a:ext cx="511" cy="0"/>
            </a:xfrm>
            <a:prstGeom prst="line">
              <a:avLst/>
            </a:prstGeom>
            <a:ln w="63500" cmpd="sng">
              <a:solidFill>
                <a:srgbClr val="6A5D6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507" y="3871"/>
              <a:ext cx="0" cy="1077"/>
            </a:xfrm>
            <a:prstGeom prst="line">
              <a:avLst/>
            </a:prstGeom>
            <a:ln w="63500" cmpd="sng">
              <a:solidFill>
                <a:srgbClr val="6A5D6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251" y="4948"/>
              <a:ext cx="511" cy="0"/>
            </a:xfrm>
            <a:prstGeom prst="line">
              <a:avLst/>
            </a:prstGeom>
            <a:ln w="63500" cmpd="sng">
              <a:solidFill>
                <a:srgbClr val="6A5D6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3389" y="5286"/>
              <a:ext cx="260" cy="260"/>
            </a:xfrm>
            <a:prstGeom prst="ellipse">
              <a:avLst/>
            </a:prstGeom>
            <a:solidFill>
              <a:srgbClr val="6A5D62"/>
            </a:solidFill>
            <a:ln>
              <a:solidFill>
                <a:srgbClr val="6A5D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3312160" y="1118870"/>
            <a:ext cx="1097280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洲界线</a:t>
            </a:r>
            <a:endParaRPr lang="zh-CN" altLang="en-US" sz="2400" b="1"/>
          </a:p>
        </p:txBody>
      </p:sp>
      <p:sp>
        <p:nvSpPr>
          <p:cNvPr id="29" name="文本框 28"/>
          <p:cNvSpPr txBox="1"/>
          <p:nvPr/>
        </p:nvSpPr>
        <p:spPr>
          <a:xfrm>
            <a:off x="0" y="1946910"/>
            <a:ext cx="5613400" cy="645160"/>
          </a:xfrm>
          <a:prstGeom prst="rect">
            <a:avLst/>
          </a:prstGeom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苏伊士运河是亚洲和非洲的分界线。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0" name="下箭头 29"/>
          <p:cNvSpPr/>
          <p:nvPr/>
        </p:nvSpPr>
        <p:spPr>
          <a:xfrm>
            <a:off x="504190" y="3716020"/>
            <a:ext cx="755650" cy="947420"/>
          </a:xfrm>
          <a:prstGeom prst="downArrow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下箭头 30"/>
          <p:cNvSpPr/>
          <p:nvPr/>
        </p:nvSpPr>
        <p:spPr>
          <a:xfrm>
            <a:off x="2222500" y="3716020"/>
            <a:ext cx="755650" cy="947420"/>
          </a:xfrm>
          <a:prstGeom prst="downArrow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下箭头 31"/>
          <p:cNvSpPr/>
          <p:nvPr/>
        </p:nvSpPr>
        <p:spPr>
          <a:xfrm>
            <a:off x="3940810" y="3716020"/>
            <a:ext cx="755650" cy="947420"/>
          </a:xfrm>
          <a:prstGeom prst="downArrow">
            <a:avLst/>
          </a:prstGeom>
          <a:noFill/>
          <a:ln w="381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0" y="2684145"/>
            <a:ext cx="5614035" cy="645160"/>
          </a:xfrm>
          <a:prstGeom prst="rect">
            <a:avLst/>
          </a:prstGeom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苏伊士运河全部从埃及领土通过。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-45720" y="4846955"/>
            <a:ext cx="5704205" cy="645160"/>
          </a:xfrm>
          <a:prstGeom prst="rect">
            <a:avLst/>
          </a:prstGeom>
          <a:ln w="254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埃及是一个横跨亚、非大陆的非洲国家。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71460" y="521970"/>
            <a:ext cx="487680" cy="46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西</a:t>
            </a:r>
            <a:endParaRPr lang="zh-CN" altLang="en-US" sz="2400" b="1"/>
          </a:p>
        </p:txBody>
      </p:sp>
      <p:sp>
        <p:nvSpPr>
          <p:cNvPr id="41" name="任意多边形 40"/>
          <p:cNvSpPr/>
          <p:nvPr/>
        </p:nvSpPr>
        <p:spPr>
          <a:xfrm>
            <a:off x="9481185" y="1379855"/>
            <a:ext cx="93980" cy="625475"/>
          </a:xfrm>
          <a:custGeom>
            <a:avLst/>
            <a:gdLst>
              <a:gd name="connisteX0" fmla="*/ 38738 w 93983"/>
              <a:gd name="connsiteY0" fmla="*/ 0 h 625475"/>
              <a:gd name="connisteX1" fmla="*/ 1908 w 93983"/>
              <a:gd name="connsiteY1" fmla="*/ 248285 h 625475"/>
              <a:gd name="connisteX2" fmla="*/ 93983 w 93983"/>
              <a:gd name="connsiteY2" fmla="*/ 625475 h 6254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93983" h="625475">
                <a:moveTo>
                  <a:pt x="38738" y="0"/>
                </a:moveTo>
                <a:cubicBezTo>
                  <a:pt x="29213" y="41910"/>
                  <a:pt x="-8887" y="123190"/>
                  <a:pt x="1908" y="248285"/>
                </a:cubicBezTo>
                <a:cubicBezTo>
                  <a:pt x="12703" y="373380"/>
                  <a:pt x="74933" y="554990"/>
                  <a:pt x="93983" y="625475"/>
                </a:cubicBezTo>
              </a:path>
            </a:pathLst>
          </a:custGeom>
          <a:noFill/>
          <a:ln w="635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9481185" y="514985"/>
            <a:ext cx="487680" cy="46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东</a:t>
            </a:r>
            <a:endParaRPr lang="zh-CN" altLang="en-US" sz="2400" b="1"/>
          </a:p>
        </p:txBody>
      </p:sp>
      <p:sp>
        <p:nvSpPr>
          <p:cNvPr id="43" name="文本框 42"/>
          <p:cNvSpPr txBox="1"/>
          <p:nvPr/>
        </p:nvSpPr>
        <p:spPr>
          <a:xfrm>
            <a:off x="9965055" y="1877695"/>
            <a:ext cx="14020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西奈半岛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等腰三角形 43"/>
          <p:cNvSpPr/>
          <p:nvPr/>
        </p:nvSpPr>
        <p:spPr>
          <a:xfrm>
            <a:off x="10157460" y="2684145"/>
            <a:ext cx="297180" cy="27876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544810" y="2684145"/>
            <a:ext cx="10972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西奈山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222490" y="1149985"/>
            <a:ext cx="14020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亚历山大</a:t>
            </a:r>
            <a:endParaRPr lang="zh-CN" altLang="en-US" sz="2400" b="1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236585" y="1654810"/>
            <a:ext cx="7924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开罗</a:t>
            </a:r>
            <a:endParaRPr lang="zh-CN" altLang="en-US" sz="2400" b="1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0" name="图片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6184900" y="3308985"/>
            <a:ext cx="5939790" cy="34048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ldLvl="0" animBg="1"/>
      <p:bldP spid="29" grpId="0" bldLvl="0" animBg="1"/>
      <p:bldP spid="34" grpId="0" bldLvl="0" animBg="1"/>
      <p:bldP spid="30" grpId="0" animBg="1"/>
      <p:bldP spid="31" grpId="0" animBg="1"/>
      <p:bldP spid="32" grpId="0" animBg="1"/>
      <p:bldP spid="35" grpId="0" bldLvl="0" animBg="1"/>
      <p:bldP spid="41" grpId="0" bldLvl="0" animBg="1"/>
      <p:bldP spid="40" grpId="0" bldLvl="0" animBg="1"/>
      <p:bldP spid="42" grpId="0" bldLvl="0" animBg="1"/>
      <p:bldP spid="43" grpId="0" bldLvl="0" animBg="1"/>
      <p:bldP spid="45" grpId="0" bldLvl="0" animBg="1"/>
      <p:bldP spid="46" grpId="0" bldLvl="0" animBg="1"/>
      <p:bldP spid="47" grpId="0" bldLvl="0" animBg="1"/>
      <p:bldP spid="44" grpId="0" animBg="1"/>
      <p:bldP spid="9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020_1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CHIP_GROUPID" val="5faa41e40f63d42c4847739d"/>
  <p:tag name="KSO_WM_CHIP_XID" val="5faa41e40f63d42c4847739e"/>
  <p:tag name="KSO_WM_UNIT_DEC_AREA_ID" val="0b847ab448dd416eab65bf9d2e5fa27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5d9a1865a2c4a05b9ede80102b9d307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d1cee2a3ff9a41d08653e8cec1142ffc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5cc9cf2e339465e957d4360e0ba9810"/>
  <p:tag name="KSO_WM_UNIT_TEXT_FILL_FORE_SCHEMECOLOR_INDEX_BRIGHTNESS" val="0.15"/>
  <p:tag name="KSO_WM_UNIT_TEXT_FILL_FORE_SCHEMECOLOR_INDEX" val="13"/>
  <p:tag name="KSO_WM_UNIT_TEXT_FILL_TYPE" val="1"/>
  <p:tag name="KSO_WM_TEMPLATE_ASSEMBLE_XID" val="5fab3f17b46e6ebd99076cd4"/>
  <p:tag name="KSO_WM_TEMPLATE_ASSEMBLE_GROUPID" val="5faa41e40f63d42c4847739d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01.xml><?xml version="1.0" encoding="utf-8"?>
<p:tagLst xmlns:p="http://schemas.openxmlformats.org/presentationml/2006/main">
  <p:tag name="KSO_WM_UNIT_TABLE_BEAUTIFY" val="smartTable{780fd4e0-8def-4ce0-a9e7-4b1c68d908ca}"/>
  <p:tag name="TABLE_ENDDRAG_ORIGIN_RECT" val="730*431"/>
  <p:tag name="TABLE_ENDDRAG_RECT" val="155*68*730*431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116.xml><?xml version="1.0" encoding="utf-8"?>
<p:tagLst xmlns:p="http://schemas.openxmlformats.org/presentationml/2006/main">
  <p:tag name="KSO_DOCER_TEMPLATE_OPEN_ONCE_MARK" val="1"/>
  <p:tag name="COMMONDATA" val="eyJoZGlkIjoiNjZiZjBjN2YyM2Q3YWZkOGVjZTIzYzdkYTU5OGViNmI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2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9f"/>
  <p:tag name="KSO_WM_UNIT_DEC_AREA_ID" val="d0f831481c364412bd9df5e87e23d1f2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6a0e3ac51cf46ed957b949866745a5d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d4df5d64ece24983a5431869add205c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14c8357b1ff4479b3fa18ed865430fb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PRESET_TEXT" val="单/击/此/处/添/加/副/标/题/内/容"/>
  <p:tag name="KSO_WM_UNIT_NOCLEAR" val="0"/>
  <p:tag name="KSO_WM_UNIT_VALUE" val="6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020_1*b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DEFAULT_FONT" val="18;24;2"/>
  <p:tag name="KSO_WM_UNIT_BLOCK" val="0"/>
  <p:tag name="KSO_WM_UNIT_DEC_AREA_ID" val="820b359ba1854bd3a15824d026f41afc"/>
  <p:tag name="KSO_WM_CHIP_GROUPID" val="5eccc115ec5f7d17b1744893"/>
  <p:tag name="KSO_WM_CHIP_XID" val="5eccc10bec5f7d17b1744890"/>
  <p:tag name="KSO_WM_CHIP_FILLAREA_FILL_RULE" val="{&quot;fill_align&quot;:&quot;cm&quot;,&quot;fill_mode&quot;:&quot;adaptive&quot;,&quot;sacle_strategy&quot;:&quot;smart&quot;}"/>
  <p:tag name="KSO_WM_ASSEMBLE_CHIP_INDEX" val="b8151b03d5a74b25b89a13aaa8004e45"/>
  <p:tag name="KSO_WM_UNIT_TEXT_FILL_FORE_SCHEMECOLOR_INDEX_BRIGHTNESS" val="0.35"/>
  <p:tag name="KSO_WM_UNIT_TEXT_FILL_FORE_SCHEMECOLOR_INDEX" val="13"/>
  <p:tag name="KSO_WM_UNIT_TEXT_FILL_TYPE" val="1"/>
  <p:tag name="KSO_WM_TEMPLATE_ASSEMBLE_XID" val="5fab3f17b46e6ebd99076d0a"/>
  <p:tag name="KSO_WM_TEMPLATE_ASSEMBLE_GROUPID" val="5faa41e40f63d42c4847739d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020_1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CHIP_GROUPID" val="5faa41e40f63d42c4847739d"/>
  <p:tag name="KSO_WM_CHIP_XID" val="5faa41e40f63d42c4847739e"/>
  <p:tag name="KSO_WM_UNIT_DEC_AREA_ID" val="0b847ab448dd416eab65bf9d2e5fa27a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5d9a1865a2c4a05b9ede80102b9d307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PRESET_TEXT" val="THANKS"/>
  <p:tag name="KSO_WM_UNIT_DEFAULT_FONT" val="24;80;4"/>
  <p:tag name="KSO_WM_UNIT_BLOCK" val="0"/>
  <p:tag name="KSO_WM_UNIT_DEC_AREA_ID" val="82b7c928a14848fb99d4b9a7b154c5c2"/>
  <p:tag name="KSO_WM_CHIP_GROUPID" val="5ebdf5a90ac41c4a0a525507"/>
  <p:tag name="KSO_WM_CHIP_XID" val="5ebdf5a90ac41c4a0a525508"/>
  <p:tag name="KSO_WM_CHIP_FILLAREA_FILL_RULE" val="{&quot;fill_align&quot;:&quot;cm&quot;,&quot;fill_mode&quot;:&quot;adaptive&quot;,&quot;sacle_strategy&quot;:&quot;smart&quot;}"/>
  <p:tag name="KSO_WM_ASSEMBLE_CHIP_INDEX" val="ec5be99acbce4758b3eaf20c51969ed6"/>
  <p:tag name="KSO_WM_UNIT_TEXT_FILL_FORE_SCHEMECOLOR_INDEX_BRIGHTNESS" val="0.15"/>
  <p:tag name="KSO_WM_UNIT_TEXT_FILL_FORE_SCHEMECOLOR_INDEX" val="13"/>
  <p:tag name="KSO_WM_UNIT_TEXT_FILL_TYPE" val="1"/>
  <p:tag name="KSO_WM_TEMPLATE_ASSEMBLE_XID" val="5fab3f17b46e6ebd99076d12"/>
  <p:tag name="KSO_WM_TEMPLATE_ASSEMBLE_GROUPID" val="5faa41e40f63d42c4847739d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  <p:tag name="KSO_WM_SLIDE_BACKGROUND_TYPE" val="genera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  <p:tag name="KSO_WM_SLIDE_BACKGROUND_TYPE" val="general"/>
</p:tagLst>
</file>

<file path=ppt/tags/tag27.xml><?xml version="1.0" encoding="utf-8"?>
<p:tagLst xmlns:p="http://schemas.openxmlformats.org/presentationml/2006/main">
  <p:tag name="KSO_WM_SLIDE_BACKGROUND_TYPE" val="general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SLIDE_BACKGROUND_TYPE" val="general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PRESET_TEXT" val="追逐梦想 勇往直前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020_1*a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DEFAULT_FONT" val="60;80;4"/>
  <p:tag name="KSO_WM_UNIT_BLOCK" val="0"/>
  <p:tag name="KSO_WM_UNIT_DEC_AREA_ID" val="448321a4422a4ff9a56594f4cc870c89"/>
  <p:tag name="KSO_WM_CHIP_GROUPID" val="5eccc115ec5f7d17b1744893"/>
  <p:tag name="KSO_WM_CHIP_XID" val="5eccc10bec5f7d17b1744890"/>
  <p:tag name="KSO_WM_CHIP_FILLAREA_FILL_RULE" val="{&quot;fill_align&quot;:&quot;cm&quot;,&quot;fill_mode&quot;:&quot;adaptive&quot;,&quot;sacle_strategy&quot;:&quot;smart&quot;}"/>
  <p:tag name="KSO_WM_ASSEMBLE_CHIP_INDEX" val="b8151b03d5a74b25b89a13aaa8004e45"/>
  <p:tag name="KSO_WM_UNIT_TEXT_FILL_FORE_SCHEMECOLOR_INDEX_BRIGHTNESS" val="0.15"/>
  <p:tag name="KSO_WM_UNIT_TEXT_FILL_FORE_SCHEMECOLOR_INDEX" val="13"/>
  <p:tag name="KSO_WM_UNIT_TEXT_FILL_TYPE" val="1"/>
  <p:tag name="KSO_WM_TEMPLATE_ASSEMBLE_XID" val="5fab3f17b46e6ebd99076d0a"/>
  <p:tag name="KSO_WM_TEMPLATE_ASSEMBLE_GROUPID" val="5faa41e40f63d42c4847739d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497d139e3a2749d29f540bf9d723e47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240a33859c04feb8950504561c367f2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3b629913616641edb96b8fcda9b64315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6d44519715c4017840b114bc21a18a8"/>
  <p:tag name="KSO_WM_SLIDE_BACKGROUND_TYPE" val="frame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e6882bca53b54aa1b1a52c7d46e2333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fc64c9bbdf401fa3cad0a483bbfda6"/>
  <p:tag name="KSO_WM_SLIDE_BACKGROUND_TYPE" val="frame"/>
</p:tagLst>
</file>

<file path=ppt/tags/tag34.xml><?xml version="1.0" encoding="utf-8"?>
<p:tagLst xmlns:p="http://schemas.openxmlformats.org/presentationml/2006/main">
  <p:tag name="KSO_WM_SLIDE_BACKGROUND_TYPE" val="frame"/>
</p:tagLst>
</file>

<file path=ppt/tags/tag35.xml><?xml version="1.0" encoding="utf-8"?>
<p:tagLst xmlns:p="http://schemas.openxmlformats.org/presentationml/2006/main">
  <p:tag name="KSO_WM_SLIDE_BACKGROUND_TYPE" val="frame"/>
</p:tagLst>
</file>

<file path=ppt/tags/tag36.xml><?xml version="1.0" encoding="utf-8"?>
<p:tagLst xmlns:p="http://schemas.openxmlformats.org/presentationml/2006/main">
  <p:tag name="KSO_WM_SLIDE_BACKGROUND_TYPE" val="frame"/>
</p:tagLst>
</file>

<file path=ppt/tags/tag37.xml><?xml version="1.0" encoding="utf-8"?>
<p:tagLst xmlns:p="http://schemas.openxmlformats.org/presentationml/2006/main">
  <p:tag name="KSO_WM_SLIDE_BACKGROUND_TYPE" val="frame"/>
</p:tagLst>
</file>

<file path=ppt/tags/tag38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b21c7aaadc904b5ea7d962ccd040bf6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65cace338784585a316f3122a69fd03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72137fbf8b045d1ac51ece818aa0a0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3df50e3900c4cb6827e329110395f5b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6c0ca9b402f04d3a9c23a2783edb36a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cfe4e0bb0643c59f24aa8f4dc9b834"/>
  <p:tag name="KSO_WM_SLIDE_BACKGROUND_TYPE" val="leftRight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2369b4771be847ec8cfd2042bed32af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e039bc1700447b8f5a7fe50ac2e5d3"/>
  <p:tag name="KSO_WM_SLIDE_BACKGROUND_TYPE" val="leftRight"/>
</p:tagLst>
</file>

<file path=ppt/tags/tag42.xml><?xml version="1.0" encoding="utf-8"?>
<p:tagLst xmlns:p="http://schemas.openxmlformats.org/presentationml/2006/main">
  <p:tag name="KSO_WM_SLIDE_BACKGROUND_TYPE" val="leftRight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9a582c96a1884900ab25bcd4ad2fcfe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eeca23323284b12b09dcc900ab580c6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7fb6e06dadf5409ba5e4ef72dd72d1e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9a1bc94b5ec46378e07ab8be366c542"/>
  <p:tag name="KSO_WM_SLIDE_BACKGROUND_TYPE" val="topBottom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a316a8899ed4e8a9b3def86680dd22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3e9d5e2ac543d8a1ecc0a3b271995a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fc842350a91d488bab8cbd2bef1b45e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961de6266554bdca998cf3056a08218"/>
  <p:tag name="KSO_WM_SLIDE_BACKGROUND_TYPE" val="topBottom"/>
</p:tagLst>
</file>

<file path=ppt/tags/tag51.xml><?xml version="1.0" encoding="utf-8"?>
<p:tagLst xmlns:p="http://schemas.openxmlformats.org/presentationml/2006/main">
  <p:tag name="KSO_WM_SLIDE_BACKGROUND_TYPE" val="topBottom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ddad1f542fba4a0a9a8435fb33fa28fa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403da270cde40ae8e249066dec5c49e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7f62c1a4f08a4b7788e5c87737e763a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e826f06ccb944bf4ae60b214f7a01f12"/>
  <p:tag name="KSO_WM_SLIDE_BACKGROUND_TYPE" val="bottomTop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3df12600d79c49888ac14c797f4de3d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43d4dc785e84282824f3a63469f8ddf"/>
  <p:tag name="KSO_WM_SLIDE_BACKGROUND_TYPE" val="bottomTop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2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9f"/>
  <p:tag name="KSO_WM_UNIT_DEC_AREA_ID" val="8f35c3469d004840b6ce6cbe661daf73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d70faa1b13584720b82f22a7599fe4fd"/>
</p:tagLst>
</file>

<file path=ppt/tags/tag60.xml><?xml version="1.0" encoding="utf-8"?>
<p:tagLst xmlns:p="http://schemas.openxmlformats.org/presentationml/2006/main">
  <p:tag name="KSO_WM_SLIDE_BACKGROUND_TYPE" val="bottomTop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76384e2edc6148358540ce908fcd996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40abd7b09e544f3abb9c3ab02871f54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d14dc1f413d44f80b9fc624b70d0f3e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ff935274d044ea98850e50d0ded08f5"/>
  <p:tag name="KSO_WM_SLIDE_BACKGROUND_TYPE" val="navigation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3bde42022f25451fa4b3d7271064777b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bf1a33db0684fdc87c3dd58a5e75e65"/>
  <p:tag name="KSO_WM_SLIDE_BACKGROUND_TYPE" val="navigation"/>
</p:tagLst>
</file>

<file path=ppt/tags/tag69.xml><?xml version="1.0" encoding="utf-8"?>
<p:tagLst xmlns:p="http://schemas.openxmlformats.org/presentationml/2006/main">
  <p:tag name="KSO_WM_SLIDE_BACKGROUND_TYPE" val="navigation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0611e43eb80b41e184a8443503efa441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0b1d4579fb1485c8a044e9b21c1211c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5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CHIP_GROUPID" val="5faa41e40f63d42c4847739d"/>
  <p:tag name="KSO_WM_CHIP_XID" val="5faa41e40f63d42c484773a2"/>
  <p:tag name="KSO_WM_UNIT_DEC_AREA_ID" val="45f3b07fad5743668d394feecce4fdd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be6f88858854bf1be9a427fa9bdb155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3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0"/>
  <p:tag name="KSO_WM_UNIT_DEC_AREA_ID" val="2fab68ff08214ef9b56641b736fd38f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d07dfb7485444f78a2f4234af2ee19d0"/>
  <p:tag name="KSO_WM_SLIDE_BACKGROUND_TYPE" val="belt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14934d4df72e499f8f3694908fefb82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1ce7ff5a6d456582c269bd7694e602"/>
  <p:tag name="KSO_WM_SLIDE_BACKGROUND_TYPE" val="belt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020_4*i*1"/>
  <p:tag name="KSO_WM_TEMPLATE_CATEGORY" val="chip"/>
  <p:tag name="KSO_WM_TEMPLATE_INDEX" val="20215020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aa41e40f63d42c4847739d"/>
  <p:tag name="KSO_WM_CHIP_XID" val="5faa41e40f63d42c484773a1"/>
  <p:tag name="KSO_WM_UNIT_DEC_AREA_ID" val="0a7c88671fbe423597183ea936273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96b54f6f50f4e0189ba8aed226434cd"/>
</p:tagLst>
</file>

<file path=ppt/tags/tag80.xml><?xml version="1.0" encoding="utf-8"?>
<p:tagLst xmlns:p="http://schemas.openxmlformats.org/presentationml/2006/main">
  <p:tag name="KSO_WM_SLIDE_BACKGROUND_TYPE" val="belt"/>
</p:tagLst>
</file>

<file path=ppt/tags/tag81.xml><?xml version="1.0" encoding="utf-8"?>
<p:tagLst xmlns:p="http://schemas.openxmlformats.org/presentationml/2006/main">
  <p:tag name="KSO_WM_SLIDE_BACKGROUND_TYPE" val="belt"/>
</p:tagLst>
</file>

<file path=ppt/tags/tag82.xml><?xml version="1.0" encoding="utf-8"?>
<p:tagLst xmlns:p="http://schemas.openxmlformats.org/presentationml/2006/main">
  <p:tag name="KSO_WM_SLIDE_BACKGROUND_TYPE" val="belt"/>
</p:tagLst>
</file>

<file path=ppt/tags/tag83.xml><?xml version="1.0" encoding="utf-8"?>
<p:tagLst xmlns:p="http://schemas.openxmlformats.org/presentationml/2006/main">
  <p:tag name="KSO_WM_SLIDE_BACKGROUND_TYPE" val="belt"/>
</p:tagLst>
</file>

<file path=ppt/tags/tag84.xml><?xml version="1.0" encoding="utf-8"?>
<p:tagLst xmlns:p="http://schemas.openxmlformats.org/presentationml/2006/main">
  <p:tag name="KSO_WM_SLIDE_BACKGROUND_TYPE" val="belt"/>
</p:tagLst>
</file>

<file path=ppt/tags/tag85.xml><?xml version="1.0" encoding="utf-8"?>
<p:tagLst xmlns:p="http://schemas.openxmlformats.org/presentationml/2006/main">
  <p:tag name="KSO_WM_TEMPLATE_CATEGORY" val="custom"/>
  <p:tag name="KSO_WM_TEMPLATE_INDEX" val="20215020"/>
</p:tagLst>
</file>

<file path=ppt/tags/tag86.xml><?xml version="1.0" encoding="utf-8"?>
<p:tagLst xmlns:p="http://schemas.openxmlformats.org/presentationml/2006/main">
  <p:tag name="KSO_WM_TEMPLATE_CATEGORY" val="custom"/>
  <p:tag name="KSO_WM_TEMPLATE_INDEX" val="20215020"/>
</p:tagLst>
</file>

<file path=ppt/tags/tag87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020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89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15020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15020"/>
  <p:tag name="KSO_WM_SLIDE_LAYOUT" val="a_b_f"/>
  <p:tag name="KSO_WM_SLIDE_LAYOUT_CNT" val="1_1_1"/>
  <p:tag name="KSO_WM_CHIP_GROUPID" val="5ebf6661ddc3daf3fef3f760"/>
  <p:tag name="KSO_WM_SLIDE_LAYOUT_INFO" val="{&quot;id&quot;:&quot;2020-11-11T09:32:55&quot;,&quot;maxSize&quot;:{&quot;size1&quot;:33.62334074797454},&quot;minSize&quot;:{&quot;size1&quot;:26.523340747974537},&quot;normalSize&quot;:{&quot;size1&quot;:33.62334074797454},&quot;subLayout&quot;:[{&quot;id&quot;:&quot;2020-11-11T09:32:55&quot;,&quot;margin&quot;:{&quot;bottom&quot;:0.1646629422903061,&quot;left&quot;:5.3140788078308105,&quot;right&quot;:5.306846618652344,&quot;top&quot;:2.822166681289673},&quot;type&quot;:0},{&quot;id&quot;:&quot;2020-11-11T09:32:55&quot;,&quot;maxSize&quot;:{&quot;size1&quot;:32.249701545248755},&quot;minSize&quot;:{&quot;size1&quot;:19.849701545248752},&quot;normalSize&quot;:{&quot;size1&quot;:19.849701545248752},&quot;subLayout&quot;:[{&quot;id&quot;:&quot;2020-11-11T09:32:55&quot;,&quot;margin&quot;:{&quot;bottom&quot;:0.11683502048254013,&quot;left&quot;:5.3140788078308105,&quot;right&quot;:5.306846618652344,&quot;top&quot;:0.07169811427593231},&quot;type&quot;:0},{&quot;id&quot;:&quot;2020-11-11T09:32:55&quot;,&quot;margin&quot;:{&quot;bottom&quot;:2.822171926498413,&quot;left&quot;:5.3140788078308105,&quot;right&quot;:5.306846618652344,&quot;top&quot;:0.11952608078718185},&quot;type&quot;:0}]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ab3f17b46e6ebd99076d0a"/>
  <p:tag name="KSO_WM_TEMPLATE_ASSEMBLE_GROUPID" val="5faa41e40f63d42c4847739d"/>
  <p:tag name="KSO_WM_TEMPLATE_THUMBS_INDEX" val="1、7、13、14、15、47"/>
  <p:tag name="KSO_WM_SPECIAL_SOURCE" val="bdnull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020_1*b*1"/>
  <p:tag name="KSO_WM_TEMPLATE_CATEGORY" val="custom"/>
  <p:tag name="KSO_WM_TEMPLATE_INDEX" val="20215020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37cb1827c6254ff3a8ce0a003e3a0086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b5cc9cf2e339465e957d4360e0ba9810"/>
  <p:tag name="KSO_WM_UNIT_TEXT_FILL_FORE_SCHEMECOLOR_INDEX_BRIGHTNESS" val="0.35"/>
  <p:tag name="KSO_WM_UNIT_TEXT_FILL_FORE_SCHEMECOLOR_INDEX" val="13"/>
  <p:tag name="KSO_WM_UNIT_TEXT_FILL_TYPE" val="1"/>
  <p:tag name="KSO_WM_TEMPLATE_ASSEMBLE_XID" val="5fab3f17b46e6ebd99076cd4"/>
  <p:tag name="KSO_WM_TEMPLATE_ASSEMBLE_GROUPID" val="5faa41e40f63d42c4847739d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93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15020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15020"/>
  <p:tag name="KSO_WM_SLIDE_LAYOUT" val="a_b_f"/>
  <p:tag name="KSO_WM_SLIDE_LAYOUT_CNT" val="1_1_1"/>
  <p:tag name="KSO_WM_CHIP_GROUPID" val="5ebf6661ddc3daf3fef3f760"/>
  <p:tag name="KSO_WM_SLIDE_LAYOUT_INFO" val="{&quot;id&quot;:&quot;2020-11-11T09:32:55&quot;,&quot;maxSize&quot;:{&quot;size1&quot;:33.62334074797454},&quot;minSize&quot;:{&quot;size1&quot;:26.523340747974537},&quot;normalSize&quot;:{&quot;size1&quot;:33.62334074797454},&quot;subLayout&quot;:[{&quot;id&quot;:&quot;2020-11-11T09:32:55&quot;,&quot;margin&quot;:{&quot;bottom&quot;:0.1646629422903061,&quot;left&quot;:5.3140788078308105,&quot;right&quot;:5.306846618652344,&quot;top&quot;:2.822166681289673},&quot;type&quot;:0},{&quot;id&quot;:&quot;2020-11-11T09:32:55&quot;,&quot;maxSize&quot;:{&quot;size1&quot;:32.249701545248755},&quot;minSize&quot;:{&quot;size1&quot;:19.849701545248752},&quot;normalSize&quot;:{&quot;size1&quot;:19.849701545248752},&quot;subLayout&quot;:[{&quot;id&quot;:&quot;2020-11-11T09:32:55&quot;,&quot;margin&quot;:{&quot;bottom&quot;:0.11683502048254013,&quot;left&quot;:5.3140788078308105,&quot;right&quot;:5.306846618652344,&quot;top&quot;:0.07169811427593231},&quot;type&quot;:0},{&quot;id&quot;:&quot;2020-11-11T09:32:55&quot;,&quot;margin&quot;:{&quot;bottom&quot;:2.822171926498413,&quot;left&quot;:5.3140788078308105,&quot;right&quot;:5.306846618652344,&quot;top&quot;:0.11952608078718185},&quot;type&quot;:0}]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ab3f17b46e6ebd99076d0a"/>
  <p:tag name="KSO_WM_TEMPLATE_ASSEMBLE_GROUPID" val="5faa41e40f63d42c4847739d"/>
  <p:tag name="KSO_WM_TEMPLATE_THUMBS_INDEX" val="1、7、13、14、15、47"/>
  <p:tag name="KSO_WM_SPECIAL_SOURCE" val="bdnull"/>
</p:tagLst>
</file>

<file path=ppt/tags/tag94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15020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15020"/>
  <p:tag name="KSO_WM_SLIDE_LAYOUT" val="a_b_f"/>
  <p:tag name="KSO_WM_SLIDE_LAYOUT_CNT" val="1_1_1"/>
  <p:tag name="KSO_WM_CHIP_GROUPID" val="5ebf6661ddc3daf3fef3f760"/>
  <p:tag name="KSO_WM_SLIDE_LAYOUT_INFO" val="{&quot;id&quot;:&quot;2020-11-11T09:32:55&quot;,&quot;maxSize&quot;:{&quot;size1&quot;:33.62334074797454},&quot;minSize&quot;:{&quot;size1&quot;:26.523340747974537},&quot;normalSize&quot;:{&quot;size1&quot;:33.62334074797454},&quot;subLayout&quot;:[{&quot;id&quot;:&quot;2020-11-11T09:32:55&quot;,&quot;margin&quot;:{&quot;bottom&quot;:0.1646629422903061,&quot;left&quot;:5.3140788078308105,&quot;right&quot;:5.306846618652344,&quot;top&quot;:2.822166681289673},&quot;type&quot;:0},{&quot;id&quot;:&quot;2020-11-11T09:32:55&quot;,&quot;maxSize&quot;:{&quot;size1&quot;:32.249701545248755},&quot;minSize&quot;:{&quot;size1&quot;:19.849701545248752},&quot;normalSize&quot;:{&quot;size1&quot;:19.849701545248752},&quot;subLayout&quot;:[{&quot;id&quot;:&quot;2020-11-11T09:32:55&quot;,&quot;margin&quot;:{&quot;bottom&quot;:0.11683502048254013,&quot;left&quot;:5.3140788078308105,&quot;right&quot;:5.306846618652344,&quot;top&quot;:0.07169811427593231},&quot;type&quot;:0},{&quot;id&quot;:&quot;2020-11-11T09:32:55&quot;,&quot;margin&quot;:{&quot;bottom&quot;:2.822171926498413,&quot;left&quot;:5.3140788078308105,&quot;right&quot;:5.306846618652344,&quot;top&quot;:0.11952608078718185},&quot;type&quot;:0}]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ab3f17b46e6ebd99076d0a"/>
  <p:tag name="KSO_WM_TEMPLATE_ASSEMBLE_GROUPID" val="5faa41e40f63d42c4847739d"/>
  <p:tag name="KSO_WM_TEMPLATE_THUMBS_INDEX" val="1、7、13、14、15、47"/>
  <p:tag name="KSO_WM_SPECIAL_SOURCE" val="bdnull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15020"/>
  <p:tag name="KSO_WM_SPECIAL_SOURCE" val="bdnull"/>
</p:tagLst>
</file>

<file path=ppt/tags/tag99.xml><?xml version="1.0" encoding="utf-8"?>
<p:tagLst xmlns:p="http://schemas.openxmlformats.org/presentationml/2006/main">
  <p:tag name="KSO_WM_UNIT_TABLE_BEAUTIFY" val="smartTable{ae3778f4-c528-4518-b606-e0803fd9dcc1}"/>
  <p:tag name="TABLE_ENDDRAG_ORIGIN_RECT" val="385*422"/>
  <p:tag name="TABLE_ENDDRAG_RECT" val="26*79*385*42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CBE8F6"/>
      </a:dk2>
      <a:lt2>
        <a:srgbClr val="E4F4FB"/>
      </a:lt2>
      <a:accent1>
        <a:srgbClr val="1B88C0"/>
      </a:accent1>
      <a:accent2>
        <a:srgbClr val="0D8270"/>
      </a:accent2>
      <a:accent3>
        <a:srgbClr val="2D702A"/>
      </a:accent3>
      <a:accent4>
        <a:srgbClr val="67520E"/>
      </a:accent4>
      <a:accent5>
        <a:srgbClr val="AA3012"/>
      </a:accent5>
      <a:accent6>
        <a:srgbClr val="BE1A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2177</Words>
  <Application>WPS 演示</Application>
  <PresentationFormat>宽屏</PresentationFormat>
  <Paragraphs>472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汉仪旗黑-85S</vt:lpstr>
      <vt:lpstr>黑体</vt:lpstr>
      <vt:lpstr>华文行楷</vt:lpstr>
      <vt:lpstr>华文楷体</vt:lpstr>
      <vt:lpstr>Wingdings</vt:lpstr>
      <vt:lpstr>华文隶书</vt:lpstr>
      <vt:lpstr>Arial Unicode MS</vt:lpstr>
      <vt:lpstr>Calibri</vt:lpstr>
      <vt:lpstr>华文中宋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deng</dc:creator>
  <cp:lastModifiedBy>邓启帆</cp:lastModifiedBy>
  <cp:revision>62</cp:revision>
  <dcterms:created xsi:type="dcterms:W3CDTF">2021-11-07T01:55:00Z</dcterms:created>
  <dcterms:modified xsi:type="dcterms:W3CDTF">2022-08-22T02:55:54Z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8CFE38004314441C9D812A77031AEA91</vt:lpwstr>
  </property>
  <property fmtid="{D5CDD505-2E9C-101B-9397-08002B2CF9AE}" pid="3" name="KSOProductBuildVer">
    <vt:lpwstr>2052-11.1.0.12302</vt:lpwstr>
  </property>
</Properties>
</file>